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12063" r:id="rId2"/>
    <p:sldId id="12071" r:id="rId3"/>
    <p:sldId id="12064" r:id="rId4"/>
    <p:sldId id="12072" r:id="rId5"/>
    <p:sldId id="12066" r:id="rId6"/>
    <p:sldId id="12074" r:id="rId7"/>
    <p:sldId id="12067" r:id="rId8"/>
    <p:sldId id="12068" r:id="rId9"/>
    <p:sldId id="12077" r:id="rId10"/>
    <p:sldId id="12076" r:id="rId11"/>
    <p:sldId id="12078" r:id="rId12"/>
    <p:sldId id="12075" r:id="rId13"/>
    <p:sldId id="12079" r:id="rId14"/>
    <p:sldId id="12080" r:id="rId15"/>
    <p:sldId id="12081" r:id="rId16"/>
    <p:sldId id="12082" r:id="rId17"/>
    <p:sldId id="12083" r:id="rId18"/>
    <p:sldId id="12084" r:id="rId19"/>
    <p:sldId id="12085" r:id="rId20"/>
    <p:sldId id="12086" r:id="rId21"/>
    <p:sldId id="12087" r:id="rId22"/>
    <p:sldId id="12070" r:id="rId23"/>
    <p:sldId id="12088" r:id="rId24"/>
    <p:sldId id="12089" r:id="rId25"/>
    <p:sldId id="12090" r:id="rId26"/>
    <p:sldId id="12091" r:id="rId27"/>
    <p:sldId id="12092" r:id="rId28"/>
    <p:sldId id="12093" r:id="rId29"/>
    <p:sldId id="12094" r:id="rId30"/>
    <p:sldId id="12095" r:id="rId31"/>
    <p:sldId id="12096" r:id="rId32"/>
    <p:sldId id="12097" r:id="rId33"/>
    <p:sldId id="12098" r:id="rId34"/>
    <p:sldId id="12099" r:id="rId3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6389B9-7041-44CF-A718-523CB64AA46F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419C5D-1733-4D8C-8061-A0085A44BE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488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1879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0D88C-13C3-3919-7093-FFEE20210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4291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1367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2C7C6-AA5B-65F9-EBCA-384CA590F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0957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53069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60136-5950-B821-9DC9-BEA1B86D2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8815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185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4132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028BA-4D99-2EED-2767-E43E7888F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14054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C8E69-51A7-D656-962E-9BF788450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6824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BFBF4-E2B0-6000-CB52-FBD20E2EF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26616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165DB-666E-CE6B-C37A-CA7F5DA71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1434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C0094-75BE-1E75-3A6C-4F5865BF2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17066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1822F-8F08-9D48-AE7E-9B899C188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46463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8CD01-CC1B-5AA3-DE31-2DF295BB5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98261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BA700-C245-A339-060E-96D938B97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77293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9201D-BEE2-7AF7-52F4-D509E531F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63647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BA688-237F-9516-77E4-9CC6BA96D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97077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54BEF-3CA0-96A3-1A13-284FF46A3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31435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D3AE4-2AAF-5796-5965-0E9F003A0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5533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A0F61-5726-C932-8B99-090857F7C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42685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54101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38656-8C2C-2E8B-514D-6D1ADAE9A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62556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5223F-740D-1938-AC74-AF4DB1190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8236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01B00-E657-B7F3-A49E-E8E00B539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25713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C2808-C114-7134-01A4-525E9BA74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07493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9AF4C-9512-6C60-9658-7D0ACE9A2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40555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790F5-1D15-78F5-3BE1-75465370D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93506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CD365-7499-2524-EC92-132B99B3D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65272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002B7-B8FE-4EA2-CC5E-532B02722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33884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805E5-187D-6A0D-D759-B7DF9BB4D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26953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87AEA-9F60-42F2-B0E2-1390DB022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4079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F2E53-19D6-D0A9-6B4A-19AF4198B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296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3F8A1-ACA0-36A3-0BD3-5BAD014B5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8747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F4405A-2A2C-01F4-AD89-06AB910642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B287619-0E62-AA30-4ECF-F63305AF81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29C6113-3834-9FC4-DCDD-BD7244AE9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4120E-4971-48F4-8B44-E4C1D1170B5F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18E5B28-CD24-2D62-2323-0EC9FC6D1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CE7BA79-8312-4115-8271-75A09BA72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1D9E8-BD8D-43C8-9518-EADB3D2EBC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596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51AADB-61F0-8162-8E24-A94317D9D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31A18BE-5E46-8B76-EF00-577261C4B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6DB0F53-EDBA-595B-CB79-B66EB1EA9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4120E-4971-48F4-8B44-E4C1D1170B5F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12DEC40-932B-3830-DE79-B002DB5CE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8EB1825-D632-7327-8690-3C8D89766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1D9E8-BD8D-43C8-9518-EADB3D2EBC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032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884E09-9C91-6ECF-429B-2B230A2D4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7156B74-8B17-31B4-5332-C606A72E1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9677BAD-B7F1-6435-2159-119B2A8E5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4120E-4971-48F4-8B44-E4C1D1170B5F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91C0E3C-839D-0693-E386-3DF099311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107DF6E-47F0-7F24-6B99-CA4ED351C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1D9E8-BD8D-43C8-9518-EADB3D2EBC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1673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465C29-0B5D-A333-F32E-FEA5B837A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25B3989-6C2E-8757-A952-A040648E37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C803CEE-755B-F184-0366-60CABAE285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CC7709D-EDC9-557C-9D02-AB53B3969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4120E-4971-48F4-8B44-E4C1D1170B5F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55D23E3-625B-CD50-4DD2-B30C2119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0D9AF21-A231-CD63-1EAB-62A936797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1D9E8-BD8D-43C8-9518-EADB3D2EBC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07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7780C41-9A52-24E6-023B-3B0826C2A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3EF6ECA-703B-742E-C11B-01C517B6E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E9F0E8A-C22C-EDFB-F1CB-D5CBADD25E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E6A7ABC-BE7A-97BA-4674-75EA7FD877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7484D45-314D-891B-B317-0A11C20A94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08211F7-7E84-6889-6E95-B73CBE689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4120E-4971-48F4-8B44-E4C1D1170B5F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05B9DF6-895F-40CC-AD3E-8557795B3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8FB1DD5-6F92-84F8-5177-6A8ED7F4B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1D9E8-BD8D-43C8-9518-EADB3D2EBC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295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F04288-29E1-F700-FBDF-E4C74CB6C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916B10A-3E08-8A7D-3869-5CFCA625A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4120E-4971-48F4-8B44-E4C1D1170B5F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743C966-A73A-B9F4-0DAA-1D5844555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CCB1DE-14FA-290A-9B5F-5DEF45865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1D9E8-BD8D-43C8-9518-EADB3D2EBC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137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74A83F1-1479-07EB-1308-ADCAE611F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4120E-4971-48F4-8B44-E4C1D1170B5F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564D310-8A5B-40D5-6E81-9FE9B34D2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6C439D1-6866-9A76-3000-E818F904A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1D9E8-BD8D-43C8-9518-EADB3D2EBC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7364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92849-0D28-1B9C-A78F-EBF8A8320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D4E2FFE-4B9D-B17B-E112-7318FB7DC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0E81902-8F5F-174C-76D3-00AB26F1FF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AC26685-58E9-978A-2BC4-EB753C2F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4120E-4971-48F4-8B44-E4C1D1170B5F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A33DD7F-0DD6-0023-2741-2FFA84B22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E5AEB1F-9978-E1F0-9D38-E34EF732A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1D9E8-BD8D-43C8-9518-EADB3D2EBC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6682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7B59BA-2C14-1D38-7DCA-1915E832F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57AF407-BB2C-6BD2-16DE-5901B04300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673E65D-51EC-26B4-DFFF-C8111FC5D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63C6F9B-6A03-8612-C02F-919A76141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4120E-4971-48F4-8B44-E4C1D1170B5F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2616764-B966-705F-7A95-A2A354041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15F1EA1-370C-7975-103B-4B23C93F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1D9E8-BD8D-43C8-9518-EADB3D2EBC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369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D70DAA-301E-110E-F98C-A9A81A5F3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05A2DAB-8A85-F76E-6AEC-A687C3DB9B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38AD609-11EF-67EC-ABBB-433FBC3ED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4120E-4971-48F4-8B44-E4C1D1170B5F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038C80D-7EC1-D559-B502-F20AC5F2B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C8D45EE-E6F5-3C18-1B27-84C1BCA7B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1D9E8-BD8D-43C8-9518-EADB3D2EBC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403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E618836-EA90-BEEC-6F10-463A12CF8F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C254407-29E2-1B08-3719-ACC1A9AA99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9D038F5-08E2-D795-AB84-864F921A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4120E-4971-48F4-8B44-E4C1D1170B5F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C65CA8E-0E9B-8982-0206-710808B85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4665537-6875-4DDA-5D5D-807A3821B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1D9E8-BD8D-43C8-9518-EADB3D2EBC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3148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C39A5B5-F3F1-0612-66E1-7615A4779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3AF0E39-D411-790F-19EF-82F3DDDFC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4A73B28-1ED0-62F5-83BD-CD335B1B82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4120E-4971-48F4-8B44-E4C1D1170B5F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6753FBB-E107-22BF-EA40-271F339F51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EF3507F-92E8-14AB-33F4-31DC0CF70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1D9E8-BD8D-43C8-9518-EADB3D2EBC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4476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781D282-5388-4742-A1CA-3810670FB912}"/>
              </a:ext>
            </a:extLst>
          </p:cNvPr>
          <p:cNvSpPr txBox="1"/>
          <p:nvPr/>
        </p:nvSpPr>
        <p:spPr>
          <a:xfrm>
            <a:off x="1524000" y="4671884"/>
            <a:ext cx="9144000" cy="40011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algn="ctr"/>
            <a:endParaRPr lang="en-US" altLang="ko-KR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8B76406-BF91-4669-9BDF-682B296A823E}"/>
              </a:ext>
            </a:extLst>
          </p:cNvPr>
          <p:cNvSpPr/>
          <p:nvPr/>
        </p:nvSpPr>
        <p:spPr>
          <a:xfrm>
            <a:off x="0" y="0"/>
            <a:ext cx="12192000" cy="30689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1949DDC-5521-4152-A897-681203F499A0}"/>
              </a:ext>
            </a:extLst>
          </p:cNvPr>
          <p:cNvSpPr/>
          <p:nvPr/>
        </p:nvSpPr>
        <p:spPr>
          <a:xfrm>
            <a:off x="0" y="663820"/>
            <a:ext cx="12192000" cy="1656184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강환국의 스승님의 </a:t>
            </a:r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2025</a:t>
            </a: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년 미국시장 전망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4E98E1C4-46A0-443B-9B68-DCDD4BEC5D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66" y="155444"/>
            <a:ext cx="999109" cy="10167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CF8FAD-EB5E-47C2-84C7-15194D3BE753}"/>
              </a:ext>
            </a:extLst>
          </p:cNvPr>
          <p:cNvSpPr txBox="1"/>
          <p:nvPr/>
        </p:nvSpPr>
        <p:spPr>
          <a:xfrm>
            <a:off x="77216" y="4871939"/>
            <a:ext cx="8991600" cy="40011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래리 윌리엄스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그의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2024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년 예측도 한번 보죠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81375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02F44-1D52-EFC2-6684-B4FD31BDD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EBBF8D67-9726-95A1-4A30-283A8C190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9026EFCC-92FE-7684-7764-04B080D72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2FE6850-D41C-8E96-E552-37F43D54EB8D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C819CF-9CAC-5072-5715-3CB37BFB5D81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강환국 스승님이 </a:t>
            </a:r>
            <a:r>
              <a:rPr lang="ko-KR" altLang="en-US" sz="2000" b="1" dirty="0" err="1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누구길래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sz="20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ADD1B8D-455F-EDE9-1653-A32692DC4DA9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FF7A461-04D5-CCA0-9A2A-CE629A2EDD60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A1DDB80D-9DE2-6CF4-6137-6CC93CD41CE0}"/>
              </a:ext>
            </a:extLst>
          </p:cNvPr>
          <p:cNvSpPr/>
          <p:nvPr/>
        </p:nvSpPr>
        <p:spPr>
          <a:xfrm>
            <a:off x="43965" y="1515984"/>
            <a:ext cx="9108913" cy="2505598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두 명이 있는데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- 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409C26B3-B242-8D91-47A3-A07295302BB7}"/>
              </a:ext>
            </a:extLst>
          </p:cNvPr>
          <p:cNvSpPr/>
          <p:nvPr/>
        </p:nvSpPr>
        <p:spPr>
          <a:xfrm>
            <a:off x="130979" y="2156988"/>
            <a:ext cx="12010921" cy="177478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리스크 관리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,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트레이딩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– Iron Kim ‘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사부님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’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그리고 시장전망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,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계절성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– Larry Williams!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뵌 적도 없지만 내 스승님</a:t>
            </a: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저분께 배운 내용으로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2023, 2024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 시장 전망 적중률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80%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스승님의 시장 전망 내용과 제 내용을 비교해 보시죠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C2AEFA3-6370-3569-C34F-E5D9A00491CA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강환국의 스승님의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2025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년 미국시장 전망</a:t>
            </a:r>
            <a:endParaRPr lang="en-US" altLang="ko-KR" sz="2200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pic>
        <p:nvPicPr>
          <p:cNvPr id="1028" name="Picture 4" descr="래리 윌리엄스 - 예스24">
            <a:extLst>
              <a:ext uri="{FF2B5EF4-FFF2-40B4-BE49-F238E27FC236}">
                <a16:creationId xmlns:a16="http://schemas.microsoft.com/office/drawing/2014/main" id="{C8D4E834-6378-DFF3-C80C-5A1633E60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311" y="4158891"/>
            <a:ext cx="1691279" cy="250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B1C171D-69BC-BEA6-551B-9AD448EBBE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7990" y="896323"/>
            <a:ext cx="1799661" cy="177478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F7E97EB-FE9A-8169-7D4F-CE632BC799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9702" y="2761893"/>
            <a:ext cx="2136235" cy="133200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A4378DE1-B223-63AD-250D-B851062291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979" y="4093899"/>
            <a:ext cx="4536914" cy="22838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E05339-233B-BD88-6756-2AEABA91B1FF}"/>
              </a:ext>
            </a:extLst>
          </p:cNvPr>
          <p:cNvSpPr txBox="1"/>
          <p:nvPr/>
        </p:nvSpPr>
        <p:spPr>
          <a:xfrm>
            <a:off x="568063" y="6399150"/>
            <a:ext cx="3662745" cy="3847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전설의 </a:t>
            </a:r>
            <a:r>
              <a:rPr lang="en-US" altLang="ko-KR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1218 </a:t>
            </a:r>
            <a:r>
              <a:rPr lang="ko-KR" altLang="en-US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영상 </a:t>
            </a:r>
            <a:r>
              <a:rPr lang="en-US" altLang="ko-KR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(Iron Kim </a:t>
            </a:r>
            <a:r>
              <a:rPr lang="ko-KR" altLang="en-US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사부님</a:t>
            </a:r>
            <a:r>
              <a:rPr lang="en-US" altLang="ko-KR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39775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45C8FC80-DABA-4A90-9715-49F540F34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9A562F05-8DD7-45FF-8658-5E5FFDF92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1DFFA13-77B9-4013-9473-C9E144D3A35A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8F5D14-13C9-4D7A-A9E4-2C7B20C15DAB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스승님은 매년 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100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페이지 넘는 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PDF 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생산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, 200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달러에 구매 가능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– 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저는 당장 구매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!</a:t>
            </a:r>
            <a:endParaRPr lang="ko-KR" altLang="en-US" sz="20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B3DE138D-2C6D-41EB-9A48-CC4B4E113389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8617D58-89FF-47D1-B249-CB2F2618FFFC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D344C701-1D14-4E87-A6D8-A368ECF8857F}"/>
              </a:ext>
            </a:extLst>
          </p:cNvPr>
          <p:cNvSpPr/>
          <p:nvPr/>
        </p:nvSpPr>
        <p:spPr>
          <a:xfrm>
            <a:off x="43965" y="1515985"/>
            <a:ext cx="8105736" cy="2052838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2024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 전망과 결과 한번 볼까요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(1153 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영상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)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9C308495-0D50-4474-BBFB-5A488D696612}"/>
              </a:ext>
            </a:extLst>
          </p:cNvPr>
          <p:cNvSpPr/>
          <p:nvPr/>
        </p:nvSpPr>
        <p:spPr>
          <a:xfrm>
            <a:off x="130979" y="2156988"/>
            <a:ext cx="12010921" cy="131311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재선 해라 미국 시장이 강할 것을 예측 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(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맞았음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)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월별 흐름 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+ 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상반기 약하다는 전망은 맞지 않았지만 쨌든 해피엔드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!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강환국도 </a:t>
            </a: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2024</a:t>
            </a: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년 내내 재선 때문에 오른다고 하고 </a:t>
            </a:r>
            <a:r>
              <a:rPr lang="ko-KR" altLang="en-US" sz="2000" dirty="0" err="1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다녔잖아</a:t>
            </a: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F9B2AC-7E2F-43F2-9B6E-3E081677FD43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강환국의 스승님의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2025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년 미국시장 전망</a:t>
            </a:r>
            <a:endParaRPr lang="en-US" altLang="ko-KR" sz="2200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9921828-EC6A-9664-EEF3-EED1917CE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463" y="3718576"/>
            <a:ext cx="6295933" cy="302283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F532A31-F9F2-696C-E617-F8205FD1AE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9232" y="1487248"/>
            <a:ext cx="3233137" cy="236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679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D9690-F3D1-9E4E-7476-168879F2E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3D40663F-8177-2EC1-0C88-E26E6191A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0549918B-0A13-8273-7209-D53ABDE56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8B7647EC-9C19-F72A-4AB1-7F429EF9C27C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0F9DA1-3DBB-5F4B-98EC-641391B10CB8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이 전망은 좀 더 잘 맞았다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86893676-150D-CC52-C927-E52AD29576C8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93BFC732-D8CE-0400-8AC0-06AA5C3EEC8A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88AF56DA-8854-E530-A23B-1C178426BC8A}"/>
              </a:ext>
            </a:extLst>
          </p:cNvPr>
          <p:cNvSpPr/>
          <p:nvPr/>
        </p:nvSpPr>
        <p:spPr>
          <a:xfrm>
            <a:off x="43964" y="1515985"/>
            <a:ext cx="8185635" cy="1623440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Natural Cycle – 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과거에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2023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 다음 해와 비슷한 패턴을 보였던 해  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A862E3A2-2BB9-51E5-E052-A5EB0E510761}"/>
              </a:ext>
            </a:extLst>
          </p:cNvPr>
          <p:cNvSpPr/>
          <p:nvPr/>
        </p:nvSpPr>
        <p:spPr>
          <a:xfrm>
            <a:off x="130979" y="2156988"/>
            <a:ext cx="12010921" cy="86491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이걸 봐도 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2024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 오른다고 했는데 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- 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오호 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– 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실제로 미국 주식이 이 사이클과 상당히 비슷하게 움직였다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!</a:t>
            </a: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5216F8D-C2AA-CEB5-34BF-7DEA0695A267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강환국의 스승님의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2025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년 미국시장 전망</a:t>
            </a:r>
            <a:endParaRPr lang="en-US" altLang="ko-KR" sz="2200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D1BCE15-8946-0A58-E052-49FECC8CA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2054" y="973975"/>
            <a:ext cx="3233137" cy="236602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9FB9A3A-D522-B74C-9A05-9BFC765220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95" y="3284809"/>
            <a:ext cx="7548834" cy="344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89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45C8FC80-DABA-4A90-9715-49F540F34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9A562F05-8DD7-45FF-8658-5E5FFDF92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1DFFA13-77B9-4013-9473-C9E144D3A35A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8F5D14-13C9-4D7A-A9E4-2C7B20C15DAB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이제 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2025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년 전망을 보죠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B3DE138D-2C6D-41EB-9A48-CC4B4E113389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8617D58-89FF-47D1-B249-CB2F2618FFFC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D344C701-1D14-4E87-A6D8-A368ECF8857F}"/>
              </a:ext>
            </a:extLst>
          </p:cNvPr>
          <p:cNvSpPr/>
          <p:nvPr/>
        </p:nvSpPr>
        <p:spPr>
          <a:xfrm>
            <a:off x="43965" y="1515984"/>
            <a:ext cx="7368889" cy="1913014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1. 10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 사이클 패턴 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9C308495-0D50-4474-BBFB-5A488D696612}"/>
              </a:ext>
            </a:extLst>
          </p:cNvPr>
          <p:cNvSpPr/>
          <p:nvPr/>
        </p:nvSpPr>
        <p:spPr>
          <a:xfrm>
            <a:off x="130979" y="2156988"/>
            <a:ext cx="12010921" cy="177478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아주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, 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아주 좋아 보인다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!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3</a:t>
            </a: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분기에 조금 주춤하는 것 빼고는 지속 상승</a:t>
            </a:r>
            <a:endParaRPr lang="en-US" altLang="ko-KR" sz="2000" dirty="0">
              <a:solidFill>
                <a:prstClr val="black"/>
              </a:solidFill>
              <a:latin typeface="HY견고딕"/>
              <a:ea typeface="HY견고딕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1880</a:t>
            </a: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년대부터 </a:t>
            </a: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5</a:t>
            </a: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로 끝나는 해 미국 주식 빠진 적 없음</a:t>
            </a: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!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F9B2AC-7E2F-43F2-9B6E-3E081677FD43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강환국의 스승님의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2025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년 미국시장 전망</a:t>
            </a:r>
            <a:endParaRPr lang="en-US" altLang="ko-KR" sz="2200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45A6056-BC2B-0C1D-65AF-D07EA6A202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907" y="3470104"/>
            <a:ext cx="7178968" cy="3157727"/>
          </a:xfrm>
          <a:prstGeom prst="rect">
            <a:avLst/>
          </a:prstGeom>
        </p:spPr>
      </p:pic>
      <p:pic>
        <p:nvPicPr>
          <p:cNvPr id="2050" name="Picture 2" descr="Red 5 - 3D Number Five Isolated on white Stock 일러스트레이션 | Adobe Stock">
            <a:extLst>
              <a:ext uri="{FF2B5EF4-FFF2-40B4-BE49-F238E27FC236}">
                <a16:creationId xmlns:a16="http://schemas.microsoft.com/office/drawing/2014/main" id="{9749B96F-97C3-9456-ED22-34FD20929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3311" y="1089972"/>
            <a:ext cx="2285227" cy="228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356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EFAD9-C538-F35B-8EDE-ABF193B31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34FCA16F-6B21-759B-7F08-3A7F7A96F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2C17EBAE-2325-A8BF-6CDC-C6D722A01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BABCD1F-221A-1840-F347-789171CBDF4B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20AA73-989B-DCAA-3312-D8BBAAB4D35E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이제 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2025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년 전망을 보죠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7F91CE54-CA63-F512-3178-10F49631846B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DBCF5004-4B05-3640-7900-D84896A6B8C3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FF591483-5205-ECC3-CA3D-1A343D2BEF3E}"/>
              </a:ext>
            </a:extLst>
          </p:cNvPr>
          <p:cNvSpPr/>
          <p:nvPr/>
        </p:nvSpPr>
        <p:spPr>
          <a:xfrm>
            <a:off x="43965" y="1515984"/>
            <a:ext cx="8256656" cy="1571163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2. 10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 사이클 패턴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+ 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대통령 사이클 패턴 콤보 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9021CF1-22DE-3C73-A834-9EE442D19F14}"/>
              </a:ext>
            </a:extLst>
          </p:cNvPr>
          <p:cNvSpPr/>
          <p:nvPr/>
        </p:nvSpPr>
        <p:spPr>
          <a:xfrm>
            <a:off x="130979" y="2156988"/>
            <a:ext cx="12010921" cy="131311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대통령 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1</a:t>
            </a:r>
            <a:r>
              <a:rPr lang="ko-KR" altLang="en-US" sz="2000" dirty="0" err="1">
                <a:latin typeface="HY견고딕"/>
                <a:ea typeface="HY견고딕"/>
                <a:cs typeface="한컴바탕" pitchFamily="18" charset="-127"/>
              </a:rPr>
              <a:t>년차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 평균 수익이 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‘5’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로 끝나는 해보다는 덜 좋음</a:t>
            </a:r>
            <a:endParaRPr lang="en-US" altLang="ko-KR" sz="2000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그래서 </a:t>
            </a: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3</a:t>
            </a: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분기 조정이 좀 더 클 수도 </a:t>
            </a: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– </a:t>
            </a: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그러나 결론은 내년엔 오른다</a:t>
            </a:r>
            <a:endParaRPr lang="en-US" altLang="ko-KR" sz="2000" dirty="0">
              <a:solidFill>
                <a:prstClr val="black"/>
              </a:solidFill>
              <a:latin typeface="HY견고딕"/>
              <a:ea typeface="HY견고딕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1FEA6E-A685-A896-DC62-ECD7680BB4CD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강환국의 스승님의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2025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년 미국시장 전망</a:t>
            </a:r>
            <a:endParaRPr lang="en-US" altLang="ko-KR" sz="2200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669E756-0AB0-7BD8-7732-3F0995D09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78" y="3313104"/>
            <a:ext cx="7228609" cy="3389612"/>
          </a:xfrm>
          <a:prstGeom prst="rect">
            <a:avLst/>
          </a:prstGeom>
        </p:spPr>
      </p:pic>
      <p:pic>
        <p:nvPicPr>
          <p:cNvPr id="3074" name="Picture 2" descr="미국의 히틀러 비난에도…트럼프 여전히 건재한 까닭 | 한국경제">
            <a:extLst>
              <a:ext uri="{FF2B5EF4-FFF2-40B4-BE49-F238E27FC236}">
                <a16:creationId xmlns:a16="http://schemas.microsoft.com/office/drawing/2014/main" id="{CE5B259D-BECA-99FC-FA3D-8FD3B4233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8217" y="1463404"/>
            <a:ext cx="2536794" cy="169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576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45C8FC80-DABA-4A90-9715-49F540F34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9A562F05-8DD7-45FF-8658-5E5FFDF92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1DFFA13-77B9-4013-9473-C9E144D3A35A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8F5D14-13C9-4D7A-A9E4-2C7B20C15DAB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최근 수십년 동안 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2024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년과 가장 비슷한 해를 찾고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그 다음 해 주식시장은 어떻게 움직였나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sz="20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B3DE138D-2C6D-41EB-9A48-CC4B4E113389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8617D58-89FF-47D1-B249-CB2F2618FFFC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D344C701-1D14-4E87-A6D8-A368ECF8857F}"/>
              </a:ext>
            </a:extLst>
          </p:cNvPr>
          <p:cNvSpPr/>
          <p:nvPr/>
        </p:nvSpPr>
        <p:spPr>
          <a:xfrm>
            <a:off x="43965" y="1515984"/>
            <a:ext cx="7954816" cy="1571163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3. Natural Cycle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9C308495-0D50-4474-BBFB-5A488D696612}"/>
              </a:ext>
            </a:extLst>
          </p:cNvPr>
          <p:cNvSpPr/>
          <p:nvPr/>
        </p:nvSpPr>
        <p:spPr>
          <a:xfrm>
            <a:off x="130979" y="2156988"/>
            <a:ext cx="12010921" cy="131311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이게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2023, 24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년에 꽤 잘 맞았음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!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그래서 난 얘가 좀 더 신뢰가 간다 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- </a:t>
            </a:r>
            <a:r>
              <a:rPr lang="en-US" altLang="ko-KR" sz="2000" b="1" dirty="0">
                <a:latin typeface="HY견고딕"/>
                <a:ea typeface="HY견고딕"/>
                <a:cs typeface="한컴바탕" pitchFamily="18" charset="-127"/>
              </a:rPr>
              <a:t>1</a:t>
            </a:r>
            <a:r>
              <a:rPr lang="ko-KR" altLang="en-US" sz="2000" b="1" dirty="0">
                <a:latin typeface="HY견고딕"/>
                <a:ea typeface="HY견고딕"/>
                <a:cs typeface="한컴바탕" pitchFamily="18" charset="-127"/>
              </a:rPr>
              <a:t>분기 조정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, 3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분기 좀 비실</a:t>
            </a:r>
            <a:endParaRPr lang="en-US" altLang="ko-KR" sz="2000" dirty="0">
              <a:solidFill>
                <a:prstClr val="black"/>
              </a:solidFill>
              <a:latin typeface="HY견고딕"/>
              <a:ea typeface="HY견고딕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F9B2AC-7E2F-43F2-9B6E-3E081677FD43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강환국의 스승님의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2025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년 미국시장 전망</a:t>
            </a:r>
            <a:endParaRPr lang="en-US" altLang="ko-KR" sz="2200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81CD4BC-702D-9EA4-E09C-185E562D6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79" y="3141276"/>
            <a:ext cx="7335141" cy="361120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61E1AE2-B2A0-4D44-1BFB-AA64974D7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7020" y="1300438"/>
            <a:ext cx="3126641" cy="14366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353958-1E9C-8BD6-52A1-9E384A030CB7}"/>
              </a:ext>
            </a:extLst>
          </p:cNvPr>
          <p:cNvSpPr txBox="1"/>
          <p:nvPr/>
        </p:nvSpPr>
        <p:spPr>
          <a:xfrm>
            <a:off x="8398275" y="2883838"/>
            <a:ext cx="3662745" cy="3847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참고로 지금은 </a:t>
            </a:r>
            <a:r>
              <a:rPr lang="en-US" altLang="ko-KR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2016~17</a:t>
            </a:r>
            <a:r>
              <a:rPr lang="ko-KR" altLang="en-US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년과 아주 </a:t>
            </a:r>
            <a:r>
              <a:rPr lang="ko-KR" altLang="en-US" sz="1500" b="1" dirty="0" err="1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비슷</a:t>
            </a:r>
            <a:r>
              <a:rPr lang="en-US" altLang="ko-KR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111219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45C8FC80-DABA-4A90-9715-49F540F34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9A562F05-8DD7-45FF-8658-5E5FFDF92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1DFFA13-77B9-4013-9473-C9E144D3A35A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8F5D14-13C9-4D7A-A9E4-2C7B20C15DAB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2025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년은 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2024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년보다 덜 좋을 것이다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B3DE138D-2C6D-41EB-9A48-CC4B4E113389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8617D58-89FF-47D1-B249-CB2F2618FFFC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D344C701-1D14-4E87-A6D8-A368ECF8857F}"/>
              </a:ext>
            </a:extLst>
          </p:cNvPr>
          <p:cNvSpPr/>
          <p:nvPr/>
        </p:nvSpPr>
        <p:spPr>
          <a:xfrm>
            <a:off x="43965" y="1515984"/>
            <a:ext cx="12010920" cy="1571163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밸류에이션 문제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- PER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가 현재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27 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수준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(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역사적 평균 약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15)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9C308495-0D50-4474-BBFB-5A488D696612}"/>
              </a:ext>
            </a:extLst>
          </p:cNvPr>
          <p:cNvSpPr/>
          <p:nvPr/>
        </p:nvSpPr>
        <p:spPr>
          <a:xfrm>
            <a:off x="130979" y="2156988"/>
            <a:ext cx="12010921" cy="85145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사이클 이론상 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2025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 상승장은 확실한데</a:t>
            </a:r>
            <a:endParaRPr lang="en-US" altLang="ko-KR" sz="2000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설마 또 </a:t>
            </a: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20-30% </a:t>
            </a: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상승할까</a:t>
            </a: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? </a:t>
            </a: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어려워 보임            </a:t>
            </a: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(</a:t>
            </a: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나는 </a:t>
            </a: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7~15% </a:t>
            </a: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정도 예상</a:t>
            </a: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, </a:t>
            </a: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왜 그럴까</a:t>
            </a: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?)</a:t>
            </a: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F9B2AC-7E2F-43F2-9B6E-3E081677FD43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강환국의 스승님의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2025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년 미국시장 전망</a:t>
            </a:r>
            <a:endParaRPr lang="en-US" altLang="ko-KR" sz="2200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A73BB2E-961E-65E4-75A4-ED03F0B07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409" y="3204891"/>
            <a:ext cx="6157311" cy="353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957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2E92F-D4C0-3F71-D354-DA15BE7AE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FE00B3C1-65C7-9162-56CE-0475C7950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140B2547-0D3D-FE5E-00BB-07297A7C5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0311E3E4-33D5-6897-4642-60E6D7649AFB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14B5C4B-5DAE-089E-2C2C-C593B8B15338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이제 유튜브에서 안 했던 내용 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그래서 주식시장 언제 꺾이나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sz="20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7B02A54D-67A6-E0A2-CE2F-FF4FCD053A19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CBF3EC1B-2776-91E0-6489-A929B8F98995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961A72A2-42EB-C2C7-DFCE-4733479D88B2}"/>
              </a:ext>
            </a:extLst>
          </p:cNvPr>
          <p:cNvSpPr/>
          <p:nvPr/>
        </p:nvSpPr>
        <p:spPr>
          <a:xfrm>
            <a:off x="43965" y="1515984"/>
            <a:ext cx="12010920" cy="1564565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1. 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다우 존스 </a:t>
            </a:r>
            <a:r>
              <a:rPr lang="ko-KR" altLang="en-US" sz="2000" b="1" dirty="0" err="1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초장기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사이클 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B6AC7BC-4755-789F-5300-9D812A480BCC}"/>
              </a:ext>
            </a:extLst>
          </p:cNvPr>
          <p:cNvSpPr/>
          <p:nvPr/>
        </p:nvSpPr>
        <p:spPr>
          <a:xfrm>
            <a:off x="130979" y="2156988"/>
            <a:ext cx="12010921" cy="91916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2009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년부터 시작한 </a:t>
            </a:r>
            <a:r>
              <a:rPr lang="ko-KR" altLang="en-US" sz="2000" dirty="0" err="1">
                <a:latin typeface="HY견고딕"/>
                <a:ea typeface="HY견고딕"/>
                <a:cs typeface="한컴바탕" pitchFamily="18" charset="-127"/>
              </a:rPr>
              <a:t>강세장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, </a:t>
            </a:r>
            <a:r>
              <a:rPr lang="en-US" altLang="ko-KR" sz="2400" b="1" dirty="0">
                <a:latin typeface="HY견고딕"/>
                <a:ea typeface="HY견고딕"/>
                <a:cs typeface="한컴바탕" pitchFamily="18" charset="-127"/>
              </a:rPr>
              <a:t>2025</a:t>
            </a:r>
            <a:r>
              <a:rPr lang="ko-KR" altLang="en-US" sz="2400" b="1" dirty="0">
                <a:latin typeface="HY견고딕"/>
                <a:ea typeface="HY견고딕"/>
                <a:cs typeface="한컴바탕" pitchFamily="18" charset="-127"/>
              </a:rPr>
              <a:t>년 </a:t>
            </a:r>
            <a:r>
              <a:rPr lang="en-US" altLang="ko-KR" sz="2400" b="1" dirty="0">
                <a:latin typeface="HY견고딕"/>
                <a:ea typeface="HY견고딕"/>
                <a:cs typeface="한컴바탕" pitchFamily="18" charset="-127"/>
              </a:rPr>
              <a:t>12</a:t>
            </a:r>
            <a:r>
              <a:rPr lang="ko-KR" altLang="en-US" sz="2400" b="1" dirty="0">
                <a:latin typeface="HY견고딕"/>
                <a:ea typeface="HY견고딕"/>
                <a:cs typeface="한컴바탕" pitchFamily="18" charset="-127"/>
              </a:rPr>
              <a:t>월에 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끝난다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!? (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코인도 대충 이때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?)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2026~28</a:t>
            </a: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년은 딱히 재미있어 보이지 않음</a:t>
            </a: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990AF9B-FCB7-7A0B-AF38-49F60B390FD7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강환국의 스승님의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2025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년 미국시장 전망</a:t>
            </a:r>
            <a:endParaRPr lang="en-US" altLang="ko-KR" sz="2200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A5908B4-6E27-80C7-F306-DAF91D0BF6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79" y="3187778"/>
            <a:ext cx="6349720" cy="356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21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EE131-83E7-1DA9-3565-F467F4946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DD922BF3-5A07-A0B9-2BC3-5899495E3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BF10F2C6-6C2A-FEFB-6F47-49DB8884F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6DDA907-9098-D035-9B9A-F8E63E5AED46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72058B-A0C0-7F35-A5F7-92C01EAF8883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그래서 주식시장 언제 꺾이나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sz="20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6CE3E481-98C8-D270-3418-6AD1C80535E4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2A83A91A-4202-C2BD-0457-E3D478B66D9D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421C5E73-8BAB-FE55-81CD-D91BC2AAB6EE}"/>
              </a:ext>
            </a:extLst>
          </p:cNvPr>
          <p:cNvSpPr/>
          <p:nvPr/>
        </p:nvSpPr>
        <p:spPr>
          <a:xfrm>
            <a:off x="43965" y="1515985"/>
            <a:ext cx="12010920" cy="1165072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2. 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다우 존스 단기 사이클 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105EDAF-A952-0A7B-5014-EF5A049D0B9E}"/>
              </a:ext>
            </a:extLst>
          </p:cNvPr>
          <p:cNvSpPr/>
          <p:nvPr/>
        </p:nvSpPr>
        <p:spPr>
          <a:xfrm>
            <a:off x="130979" y="2156988"/>
            <a:ext cx="12010921" cy="44935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얘도 </a:t>
            </a:r>
            <a:r>
              <a:rPr lang="en-US" altLang="ko-KR" sz="2400" b="1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2025</a:t>
            </a:r>
            <a:r>
              <a:rPr lang="ko-KR" altLang="en-US" sz="2400" b="1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 말까지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오를 가능성 높음</a:t>
            </a: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E878CC1-DA1A-1F45-17D3-5FA0AD586B7E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강환국의 스승님의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2025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년 미국시장 전망</a:t>
            </a:r>
            <a:endParaRPr lang="en-US" altLang="ko-KR" sz="2200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247E93A-1096-07F2-7946-176290949E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89" y="3024862"/>
            <a:ext cx="6963857" cy="362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9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29E50-D75C-4DBB-8677-5622406CA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4B8EF222-E09D-33D2-6A4B-03C0AB62C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56E47D31-ADD5-59DD-D2BD-73C915904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DA3B9919-B167-11AB-67BA-F2A4D0B562E3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6975BB-DB3A-42D1-65DC-162AAEDFC3B3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그래서 주식시장 언제 꺾이나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sz="20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9F04917D-8921-3618-E84A-56AB4887ADAC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F7EAE872-F200-4548-1FEB-047057354BFC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0784F079-6FF4-9981-D080-42068E0774EE}"/>
              </a:ext>
            </a:extLst>
          </p:cNvPr>
          <p:cNvSpPr/>
          <p:nvPr/>
        </p:nvSpPr>
        <p:spPr>
          <a:xfrm>
            <a:off x="43965" y="1515985"/>
            <a:ext cx="12010920" cy="1165072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3. 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다우 존스 </a:t>
            </a:r>
            <a:r>
              <a:rPr lang="ko-KR" altLang="en-US" sz="2000" b="1" dirty="0" err="1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초단기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사이클 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ECD9FA0-F3D3-3333-EE83-A72A5B85D00A}"/>
              </a:ext>
            </a:extLst>
          </p:cNvPr>
          <p:cNvSpPr/>
          <p:nvPr/>
        </p:nvSpPr>
        <p:spPr>
          <a:xfrm>
            <a:off x="130979" y="2156988"/>
            <a:ext cx="12010921" cy="38978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얘는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2025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 오를 확률이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84%,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장기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/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단기 사이클과 비슷한 시기에 꺾임</a:t>
            </a: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D4ED61B-0799-C626-4DDD-CD65BA374C7B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강환국의 스승님의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2025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년 미국시장 전망</a:t>
            </a:r>
            <a:endParaRPr lang="en-US" altLang="ko-KR" sz="2200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77B5D6D-EB70-9CFD-56C5-6398BC2E5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79" y="2723920"/>
            <a:ext cx="8560260" cy="408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030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8E9A8-DDEC-5171-F11F-8C8B03B6E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90DED116-65C2-9229-3FCC-29681E28D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2FC4D86B-7EF2-E6A3-0385-0E04373E7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8DC57D2D-383D-BCC6-4CA8-C0D367C01CCA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1482E7-627E-747A-31EB-A24AE1F0DA17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이제 거시경제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!</a:t>
            </a:r>
            <a:endParaRPr lang="ko-KR" altLang="en-US" sz="20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8A31FFFB-2CF1-CF38-FF08-86AA755B2FFE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AD6FB55B-A47B-2BDC-C8F7-2E5E37E254F8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4E3CC83D-B35B-E481-4A15-5C0CC55D8130}"/>
              </a:ext>
            </a:extLst>
          </p:cNvPr>
          <p:cNvSpPr/>
          <p:nvPr/>
        </p:nvSpPr>
        <p:spPr>
          <a:xfrm>
            <a:off x="43965" y="1515984"/>
            <a:ext cx="12010920" cy="2038309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인플레이션 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93B3034-6486-33E3-A2D1-0B871F6F8FB8}"/>
              </a:ext>
            </a:extLst>
          </p:cNvPr>
          <p:cNvSpPr/>
          <p:nvPr/>
        </p:nvSpPr>
        <p:spPr>
          <a:xfrm>
            <a:off x="130979" y="2156988"/>
            <a:ext cx="12010921" cy="139730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물가상승 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– 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금리인상 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– 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시중 돈 마름 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– 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자산가격 하락 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(2022)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인플레이션은 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6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년 사이클을 따른다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!! (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폭은 늘 다른데 방향을 보시라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! ‘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대충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’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맞다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)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조금 반등하다가 </a:t>
            </a:r>
            <a:r>
              <a:rPr lang="en-US" altLang="ko-KR" sz="2400" b="1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2026</a:t>
            </a:r>
            <a:r>
              <a:rPr lang="ko-KR" altLang="en-US" sz="2400" b="1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년 초부터 </a:t>
            </a: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다시 상승</a:t>
            </a: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!</a:t>
            </a: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D50779-FB66-2C15-4EF9-4F8632CBD91A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강환국의 스승님의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2025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년 미국시장 전망</a:t>
            </a:r>
            <a:endParaRPr lang="en-US" altLang="ko-KR" sz="2200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8DE7B71-89C1-2306-65A8-5FEF6F13A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79" y="3649444"/>
            <a:ext cx="7363158" cy="303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217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3CFAE-480C-DAEA-2C06-A5CC6246E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0FC46FA8-3C8C-5E35-011A-08EC0453B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B2524137-FB59-F8A6-0698-31075052C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B2CDEADA-2CF0-4C00-6DFC-7C2866760670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FF771C-C17A-16C3-F014-2979D831056C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이제 거시경제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!</a:t>
            </a:r>
            <a:endParaRPr lang="ko-KR" altLang="en-US" sz="20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874C4BB0-647C-B55E-0A60-BD3B2F286299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96C7B3F9-3C5F-B005-3CA8-3FC7CEAF7527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4370F1E6-DDB9-9CF6-91B2-6849A9DF4A9B}"/>
              </a:ext>
            </a:extLst>
          </p:cNvPr>
          <p:cNvSpPr/>
          <p:nvPr/>
        </p:nvSpPr>
        <p:spPr>
          <a:xfrm>
            <a:off x="43965" y="1515985"/>
            <a:ext cx="12010920" cy="2159370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산업 생산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(Industrial Production)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이 꺾이면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7-10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개월 후 주식이 최고점 도달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(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그리고 하락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)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 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EFB375B4-A436-EF3A-40F0-678CD7FB454E}"/>
              </a:ext>
            </a:extLst>
          </p:cNvPr>
          <p:cNvSpPr/>
          <p:nvPr/>
        </p:nvSpPr>
        <p:spPr>
          <a:xfrm>
            <a:off x="130979" y="2156988"/>
            <a:ext cx="12010921" cy="140544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그런데 약 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2025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 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8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월에 산업 생산이 고점을 찍을 것 같음</a:t>
            </a:r>
            <a:endParaRPr lang="en-US" altLang="ko-KR" sz="2000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그럼 </a:t>
            </a:r>
            <a:r>
              <a:rPr lang="en-US" altLang="ko-KR" sz="2400" b="1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2026</a:t>
            </a:r>
            <a:r>
              <a:rPr lang="ko-KR" altLang="en-US" sz="2400" b="1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 </a:t>
            </a:r>
            <a:r>
              <a:rPr lang="en-US" altLang="ko-KR" sz="2400" b="1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3</a:t>
            </a:r>
            <a:r>
              <a:rPr lang="ko-KR" altLang="en-US" sz="2400" b="1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월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언저리부터 주식시장 흔들흔들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?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실제로 산업 생산 데이터가 꺾이는지 예의주시하자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!!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D86BB50-1CFC-0A6F-848B-BA9477210430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강환국의 스승님의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2025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년 미국시장 전망</a:t>
            </a:r>
            <a:endParaRPr lang="en-US" altLang="ko-KR" sz="2200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D541DDE-306B-E898-0283-F593DCA13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524" y="3851271"/>
            <a:ext cx="6328483" cy="273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16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46EB1-C130-C51D-7E54-FC9DE6112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0D1645B2-EE0B-DB40-026F-3DE4D6A43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0F64A8E3-7DD9-AC7C-BA5D-638C4648B1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D2E50E6-B32B-5F7B-F910-A2E8ED3112F1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478C31-DB96-ED54-522C-7A990E4EB17B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그리고 드디어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… </a:t>
            </a:r>
            <a:r>
              <a:rPr lang="ko-KR" altLang="en-US" sz="2000" b="1" dirty="0" err="1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그놈의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경기침체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!</a:t>
            </a:r>
            <a:endParaRPr lang="ko-KR" altLang="en-US" sz="20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B1FA0C41-FA15-8AB9-5763-C6171590181F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B431DBC-E955-A9AC-CFC3-19F43E4A5957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A6722AB6-F533-801C-FF60-B30498A886D0}"/>
              </a:ext>
            </a:extLst>
          </p:cNvPr>
          <p:cNvSpPr/>
          <p:nvPr/>
        </p:nvSpPr>
        <p:spPr>
          <a:xfrm>
            <a:off x="43965" y="1515985"/>
            <a:ext cx="12010920" cy="1289358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우선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: 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연준에서 저런 데이터를 매월 발표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(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경기침체 확률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)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 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806630D-F13B-CF32-9D41-95FB5EEFCE8F}"/>
              </a:ext>
            </a:extLst>
          </p:cNvPr>
          <p:cNvSpPr/>
          <p:nvPr/>
        </p:nvSpPr>
        <p:spPr>
          <a:xfrm>
            <a:off x="130979" y="2156988"/>
            <a:ext cx="12010921" cy="38978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저게 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10 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이상으로 넘어가면 경기침체가 온다고 보면 된다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, 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그런데 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- </a:t>
            </a: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A55A790-683D-A343-BEE9-06935D314959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강환국의 스승님의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2025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년 미국시장 전망</a:t>
            </a:r>
            <a:endParaRPr lang="en-US" altLang="ko-KR" sz="2200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322A30A-ACA3-0B3E-C5C0-CBD265F73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77" y="3031301"/>
            <a:ext cx="7475063" cy="346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530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19902-98AE-9997-B8F7-7FDE07167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D0116DE9-54C3-AB3A-8F93-ECF71D9D1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CC4D3408-ABB4-702B-71C7-6CBDED537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53F9782-7E07-E8B3-FC62-A21B5CE31B2E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C47527-1CE3-4183-3674-B053B0962FA6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그리고 드디어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… </a:t>
            </a:r>
            <a:r>
              <a:rPr lang="ko-KR" altLang="en-US" sz="2000" b="1" dirty="0" err="1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그놈의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경기침체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!</a:t>
            </a:r>
            <a:endParaRPr lang="ko-KR" altLang="en-US" sz="20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94FFC2B-CED9-0CC1-8ECB-2E65B9FC1389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B7F836E8-CA0F-4171-F1CB-87630983BD85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8709E43C-8359-CC6D-90BF-E28659171A26}"/>
              </a:ext>
            </a:extLst>
          </p:cNvPr>
          <p:cNvSpPr/>
          <p:nvPr/>
        </p:nvSpPr>
        <p:spPr>
          <a:xfrm>
            <a:off x="43965" y="1515985"/>
            <a:ext cx="12010920" cy="1289358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지금 좀 올랐는데 </a:t>
            </a:r>
            <a:r>
              <a:rPr lang="ko-KR" altLang="en-US" sz="2000" b="1" dirty="0" err="1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그래봤자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1.48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 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9E7E965C-966B-FB41-8C28-58625E6AE47E}"/>
              </a:ext>
            </a:extLst>
          </p:cNvPr>
          <p:cNvSpPr/>
          <p:nvPr/>
        </p:nvSpPr>
        <p:spPr>
          <a:xfrm>
            <a:off x="130979" y="2156988"/>
            <a:ext cx="12010921" cy="40325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10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보다 훨씬 낮아 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– 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어쩌지 경기침체 신도들 또 울겠네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! </a:t>
            </a: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7ED2542-1973-081E-25FD-A53E4700915A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강환국의 스승님의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2025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년 미국시장 전망</a:t>
            </a:r>
            <a:endParaRPr lang="en-US" altLang="ko-KR" sz="2200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4B16C02-87FF-9AE6-9B0D-97F978C59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80" y="3201242"/>
            <a:ext cx="7699126" cy="298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774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972E0-9EC3-C992-359F-2273C1119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441182BE-93FF-0766-380A-6E64DA3AF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A1853B65-9315-E908-CDC6-F065BFD6B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26BF0B7-9D8A-2460-F48A-2F4204A3671C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3C4452-89AC-75B7-5405-C905675987E7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그럼 언제 오나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sz="20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E838D66-F3BF-5FD5-8D76-BCEF51A79CB9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BC58FA5-21B8-C73B-C974-6AEF252581D9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10092926-42FB-2E61-9380-DBFE1F237FBF}"/>
              </a:ext>
            </a:extLst>
          </p:cNvPr>
          <p:cNvSpPr/>
          <p:nvPr/>
        </p:nvSpPr>
        <p:spPr>
          <a:xfrm>
            <a:off x="43965" y="1515984"/>
            <a:ext cx="12010920" cy="1576641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경기침체는 대강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6.5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 사이클을 따른다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!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 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B9A85BB-52C1-5B99-C158-8A4E1B03E0F1}"/>
              </a:ext>
            </a:extLst>
          </p:cNvPr>
          <p:cNvSpPr/>
          <p:nvPr/>
        </p:nvSpPr>
        <p:spPr>
          <a:xfrm>
            <a:off x="130979" y="2156988"/>
            <a:ext cx="12010921" cy="9356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주식이 고점을 찍은 후 경기침체가 온다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! (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당연한 얘기인데 맨날 이 두개를 혼동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)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다음 경기침체는 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2026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 중반에 시작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, 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그럼 주식은 아마 </a:t>
            </a:r>
            <a:r>
              <a:rPr lang="en-US" altLang="ko-KR" sz="24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2025</a:t>
            </a:r>
            <a:r>
              <a:rPr lang="ko-KR" altLang="en-US" sz="24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 말</a:t>
            </a:r>
            <a:r>
              <a:rPr lang="en-US" altLang="ko-KR" sz="24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/2026</a:t>
            </a:r>
            <a:r>
              <a:rPr lang="ko-KR" altLang="en-US" sz="24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 초에 고점</a:t>
            </a:r>
            <a:endParaRPr lang="en-US" altLang="ko-KR" sz="2000" b="1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5D048CB-AD12-0F9E-E759-701A3656C8E2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강환국의 스승님의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2025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년 미국시장 전망</a:t>
            </a:r>
            <a:endParaRPr lang="en-US" altLang="ko-KR" sz="2200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200F3FC-FFD0-FC18-ADA4-89009FA04C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79" y="3133639"/>
            <a:ext cx="7583716" cy="368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43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D7B7C-677C-8D0C-A381-9097C5BA1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42D12D61-85E8-4563-5E73-26A2B2EB7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10B84DE1-736C-297C-2452-4EF23204F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A05AD4F-A85A-9876-82EB-B054C77BD432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27DBB0-1E86-0BC9-8FC2-1AEF2A4A8B75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일자리도 매우 중요하지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!</a:t>
            </a:r>
            <a:endParaRPr lang="ko-KR" altLang="en-US" sz="20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B54639D8-9377-FA5B-318B-357749CAD0A5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267C570E-3BE4-54E1-97EE-96E047253FA7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81CD85BD-855E-23B2-73D5-1C5E491FAAEC}"/>
              </a:ext>
            </a:extLst>
          </p:cNvPr>
          <p:cNvSpPr/>
          <p:nvPr/>
        </p:nvSpPr>
        <p:spPr>
          <a:xfrm>
            <a:off x="43965" y="1515984"/>
            <a:ext cx="12010920" cy="1576641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얘는 보통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9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 사이클을 따른다  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CD6ABD6-B9F5-D441-3FB4-1CAB0E595BC9}"/>
              </a:ext>
            </a:extLst>
          </p:cNvPr>
          <p:cNvSpPr/>
          <p:nvPr/>
        </p:nvSpPr>
        <p:spPr>
          <a:xfrm>
            <a:off x="130979" y="2156988"/>
            <a:ext cx="12010921" cy="94218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2026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 말까지는 실업률이 크게 증가하지 않는다</a:t>
            </a:r>
            <a:endParaRPr lang="en-US" altLang="ko-KR" sz="2000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b="1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실업률은 보통 후행지표 </a:t>
            </a:r>
            <a:r>
              <a:rPr lang="en-US" altLang="ko-KR" sz="2000" b="1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– </a:t>
            </a:r>
            <a:r>
              <a:rPr lang="ko-KR" altLang="en-US" sz="2000" b="1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역시 </a:t>
            </a:r>
            <a:r>
              <a:rPr lang="en-US" altLang="ko-KR" sz="2400" b="1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2026</a:t>
            </a:r>
            <a:r>
              <a:rPr lang="ko-KR" altLang="en-US" sz="2400" b="1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년에 </a:t>
            </a:r>
            <a:r>
              <a:rPr lang="ko-KR" altLang="en-US" sz="2000" b="1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주식시장이 무너지나</a:t>
            </a:r>
            <a:r>
              <a:rPr lang="en-US" altLang="ko-KR" sz="2000" b="1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C2DFD04-6982-50D2-8DF8-88D5E5F65ABB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강환국의 스승님의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2025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년 미국시장 전망</a:t>
            </a:r>
            <a:endParaRPr lang="en-US" altLang="ko-KR" sz="2200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F90FD88-9BD0-FBA7-98F1-A75A01F928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231" y="3429000"/>
            <a:ext cx="673761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0243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C1F2A-F426-10E2-E727-4D3B6EB09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FF8BBF36-7D4E-6414-84F2-8D2D0D70B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92FD626F-1A80-33E2-97B0-5A4CBA47B9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3D7BD8A-4A7E-BABB-6CCA-058BAA71DF96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11966A-4483-CCCB-72EE-ACE75E67B597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아니 정말 거의 모든 사이클이 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endParaRPr lang="ko-KR" altLang="en-US" sz="20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113E99F-3BCD-F836-AF67-2A910E165851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2335EB7B-974B-5C34-E381-6D33DDD84D1F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A6ADD5D1-0BDE-1CD5-28EB-BE51BC967554}"/>
              </a:ext>
            </a:extLst>
          </p:cNvPr>
          <p:cNvSpPr/>
          <p:nvPr/>
        </p:nvSpPr>
        <p:spPr>
          <a:xfrm>
            <a:off x="43965" y="1515984"/>
            <a:ext cx="12010920" cy="2470090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“2025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 말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/2026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 초반 망한다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”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라고 외치네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!?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 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F554408-1A38-0608-14C2-53895418CB62}"/>
              </a:ext>
            </a:extLst>
          </p:cNvPr>
          <p:cNvSpPr/>
          <p:nvPr/>
        </p:nvSpPr>
        <p:spPr>
          <a:xfrm>
            <a:off x="130979" y="2156988"/>
            <a:ext cx="12010921" cy="177478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주식 시장 사이클 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3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개가 다 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2026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 망조 외치고</a:t>
            </a:r>
            <a:endParaRPr lang="en-US" altLang="ko-KR" sz="2000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경기침체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,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인플레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,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산업생산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,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일자리 사이클 등 매크로 데이터도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2026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 하락장을 외치네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!?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이번에 처음 외치는 것 아님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–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원래 전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,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전전 보고서에도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2022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 상승장이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3-4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 간다고 주장</a:t>
            </a: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그건 내가 스승님께 배운 내용과도 일치한다</a:t>
            </a: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964BAF-21FD-CE46-BFB9-BD77288DB137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강환국의 스승님의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2025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년 미국시장 전망</a:t>
            </a:r>
            <a:endParaRPr lang="en-US" altLang="ko-KR" sz="2200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pic>
        <p:nvPicPr>
          <p:cNvPr id="1026" name="Picture 2" descr="2026년 새해 복 많이 받으세요 2026년 스톡 벡터(로열티 프리) 2356278253 | Shutterstock">
            <a:extLst>
              <a:ext uri="{FF2B5EF4-FFF2-40B4-BE49-F238E27FC236}">
                <a16:creationId xmlns:a16="http://schemas.microsoft.com/office/drawing/2014/main" id="{A42D733B-C71E-8FB6-FAE5-D902E3164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609" y="4103818"/>
            <a:ext cx="2678235" cy="230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A68A81-0A14-B2B1-63CD-0413E59DA047}"/>
              </a:ext>
            </a:extLst>
          </p:cNvPr>
          <p:cNvSpPr txBox="1"/>
          <p:nvPr/>
        </p:nvSpPr>
        <p:spPr>
          <a:xfrm>
            <a:off x="568063" y="6399150"/>
            <a:ext cx="3662745" cy="3847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…or not</a:t>
            </a:r>
          </a:p>
        </p:txBody>
      </p:sp>
      <p:pic>
        <p:nvPicPr>
          <p:cNvPr id="1028" name="Picture 4" descr="망했다리 망했다">
            <a:extLst>
              <a:ext uri="{FF2B5EF4-FFF2-40B4-BE49-F238E27FC236}">
                <a16:creationId xmlns:a16="http://schemas.microsoft.com/office/drawing/2014/main" id="{1C8F6D4D-D910-5A7E-0881-50C322468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337" y="4257394"/>
            <a:ext cx="200025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538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80A72-8422-8176-6C72-B4405C187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5F4F1462-0290-D1EA-E5E3-BC1048546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F005DA1A-730D-0DE8-6985-06F6EDDBC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804066B4-F188-FCB2-ECE5-953EA4EF5A76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160664-56B0-BDD8-3BE3-672294889E78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2022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년 말 우주의 기운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기억나십니까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sz="20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4ED2C70-F2B3-FA91-451D-6C68A53930EC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E0AB625B-0F83-9C6E-42F2-6DDFD9CC77D9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7F21DD5A-631A-BC59-4CB6-B2230C33557B}"/>
              </a:ext>
            </a:extLst>
          </p:cNvPr>
          <p:cNvSpPr/>
          <p:nvPr/>
        </p:nvSpPr>
        <p:spPr>
          <a:xfrm>
            <a:off x="43965" y="1515984"/>
            <a:ext cx="12010920" cy="2470090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래리 윌리엄스가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2002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(!) 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에 쓴 책에 보면  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BAB61D0B-3981-DB38-AD64-7F1BAE775D6E}"/>
              </a:ext>
            </a:extLst>
          </p:cNvPr>
          <p:cNvSpPr/>
          <p:nvPr/>
        </p:nvSpPr>
        <p:spPr>
          <a:xfrm>
            <a:off x="130979" y="2156988"/>
            <a:ext cx="12010921" cy="177478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“2”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로 끝나는 해가 보통 바닥</a:t>
            </a:r>
            <a:endParaRPr lang="en-US" altLang="ko-KR" sz="2000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대통령 선거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2</a:t>
            </a:r>
            <a:r>
              <a:rPr lang="ko-KR" altLang="en-US" sz="2000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년차가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 보통 바닥</a:t>
            </a: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11-4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천국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5-10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지옥</a:t>
            </a: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3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개를 합치면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2022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10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월 말이 바닥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(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근데 진짜 바닥이었음 </a:t>
            </a:r>
            <a:r>
              <a:rPr lang="ko-KR" altLang="en-US" sz="2000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ㅋㅋㅋㅋ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7AE48E0-D44B-D514-EB7D-954ACCC2A7F8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강환국의 스승님의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2025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년 미국시장 전망</a:t>
            </a:r>
            <a:endParaRPr lang="en-US" altLang="ko-KR" sz="2200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pic>
        <p:nvPicPr>
          <p:cNvPr id="2050" name="Picture 2" descr="우주의 기운이 모이는 숫자 '2'의 비밀은?ㅣ강환국 작가 [너네자산운용💸]">
            <a:extLst>
              <a:ext uri="{FF2B5EF4-FFF2-40B4-BE49-F238E27FC236}">
                <a16:creationId xmlns:a16="http://schemas.microsoft.com/office/drawing/2014/main" id="{0C32858F-6ECA-56D8-C422-35A1D0D4F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52" y="4207942"/>
            <a:ext cx="4174476" cy="2348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강환국이 10월 매수하래 우주의기운이 온대 - 주식 - 에펨코리아">
            <a:extLst>
              <a:ext uri="{FF2B5EF4-FFF2-40B4-BE49-F238E27FC236}">
                <a16:creationId xmlns:a16="http://schemas.microsoft.com/office/drawing/2014/main" id="{2AA0BA2C-ECC9-3B3D-4884-2A159605A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266" y="4266552"/>
            <a:ext cx="3966084" cy="223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944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8B434-C0D2-74D5-9304-992783BAC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26C008C4-EB70-D87D-8289-F7A9AE86B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708823DA-8961-A602-EA76-9E6A7D859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CDE2787-55EF-0F98-22A0-30064D0F9A5C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86F6C1-4FD6-444C-AF85-81CC27306221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우주의 기운은 몇 년 유효한가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? (873: </a:t>
            </a:r>
            <a:r>
              <a:rPr lang="ko-KR" altLang="en-US" sz="2000" b="1" dirty="0" err="1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할투에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모든 답이 있다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68CDF554-F337-B377-6496-5BCD0A7B0C6A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DA799D8B-D5DD-2206-7DF5-1AB84FCF6E3F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D42BE4C4-0E16-DAA4-879F-54AAB1C0BE3A}"/>
              </a:ext>
            </a:extLst>
          </p:cNvPr>
          <p:cNvSpPr/>
          <p:nvPr/>
        </p:nvSpPr>
        <p:spPr>
          <a:xfrm>
            <a:off x="43965" y="1515983"/>
            <a:ext cx="12010920" cy="2674278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최근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100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 흐름을 보면  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394A41C-C216-E774-041B-2BB506B24E64}"/>
              </a:ext>
            </a:extLst>
          </p:cNvPr>
          <p:cNvSpPr/>
          <p:nvPr/>
        </p:nvSpPr>
        <p:spPr>
          <a:xfrm>
            <a:off x="130979" y="2156988"/>
            <a:ext cx="12010921" cy="186711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1922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(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저평가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): 7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 </a:t>
            </a:r>
            <a:r>
              <a:rPr lang="en-US" altLang="ko-KR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4</a:t>
            </a:r>
            <a:r>
              <a:rPr lang="ko-KR" altLang="en-US" sz="2000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배</a:t>
            </a:r>
            <a:endParaRPr lang="en-US" altLang="ko-KR" sz="2000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1942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년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(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저평가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): 4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년 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2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배 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– 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그 후 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1966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년까지 계속 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7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배 상승 </a:t>
            </a:r>
            <a:endParaRPr lang="en-US" altLang="ko-KR" sz="2000" dirty="0">
              <a:latin typeface="HY견고딕"/>
              <a:ea typeface="HY견고딕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1962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년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(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고평가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): </a:t>
            </a:r>
            <a:r>
              <a:rPr lang="en-US" altLang="ko-KR" sz="2400" dirty="0">
                <a:latin typeface="HY견고딕"/>
                <a:ea typeface="HY견고딕"/>
                <a:cs typeface="한컴바탕" pitchFamily="18" charset="-127"/>
              </a:rPr>
              <a:t>3</a:t>
            </a:r>
            <a:r>
              <a:rPr lang="ko-KR" altLang="en-US" sz="2400" dirty="0">
                <a:latin typeface="HY견고딕"/>
                <a:ea typeface="HY견고딕"/>
                <a:cs typeface="한컴바탕" pitchFamily="18" charset="-127"/>
              </a:rPr>
              <a:t>년 반 </a:t>
            </a:r>
            <a:r>
              <a:rPr lang="en-US" altLang="ko-KR" sz="2400" dirty="0">
                <a:latin typeface="HY견고딕"/>
                <a:ea typeface="HY견고딕"/>
                <a:cs typeface="한컴바탕" pitchFamily="18" charset="-127"/>
              </a:rPr>
              <a:t>75%</a:t>
            </a:r>
            <a:r>
              <a:rPr lang="ko-KR" altLang="en-US" sz="2400" dirty="0">
                <a:latin typeface="HY견고딕"/>
                <a:ea typeface="HY견고딕"/>
                <a:cs typeface="한컴바탕" pitchFamily="18" charset="-127"/>
              </a:rPr>
              <a:t>  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(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최근 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4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년이 이 사이클과 매우 흡사함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!! 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이때도 러시아가 문제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)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그 후 </a:t>
            </a:r>
            <a:r>
              <a:rPr lang="ko-KR" altLang="en-US" sz="2000" dirty="0" err="1">
                <a:latin typeface="HY견고딕"/>
                <a:ea typeface="HY견고딕"/>
                <a:cs typeface="한컴바탕" pitchFamily="18" charset="-127"/>
              </a:rPr>
              <a:t>개박살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!! 1966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년 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1000, 1982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년 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770!! + 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높은 인플레이션 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(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미국 주식 매일 오르지 않아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!)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D8DE69-A6B2-B445-BBE8-2E49C381F633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강환국의 스승님의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2025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년 미국시장 전망</a:t>
            </a:r>
            <a:endParaRPr lang="en-US" altLang="ko-KR" sz="2200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2AC45AA-5ED6-44CD-E658-DD27F8CC6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64" y="4503877"/>
            <a:ext cx="4227957" cy="200345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B8A9D72F-D5B6-B97A-B81C-3E47E21E6C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3225" y="4414201"/>
            <a:ext cx="3773010" cy="209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611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F30DB-FF53-EC9F-ADB2-2C083DB80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7BFD8777-29DE-D921-6B2B-F16F95A1B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C90FFDE1-AC7B-D6E2-CC9C-12241F122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4E776891-2573-D09C-8299-197759BA9FF7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D6403D-8C89-0830-F35B-3E0834052EF5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우주의 기운은 몇 년 유효한가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? (873: </a:t>
            </a:r>
            <a:r>
              <a:rPr lang="ko-KR" altLang="en-US" sz="2000" b="1" dirty="0" err="1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할투에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모든 답이 있다 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최고 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배 정도 먹을 수 있대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!)</a:t>
            </a:r>
            <a:endParaRPr lang="ko-KR" altLang="en-US" sz="20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97A79203-5F05-449F-663C-FD0C058A289E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9102F444-590D-6331-E3BF-25A72B9EFE26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B5F445AC-D533-E880-C496-DAA204488621}"/>
              </a:ext>
            </a:extLst>
          </p:cNvPr>
          <p:cNvSpPr/>
          <p:nvPr/>
        </p:nvSpPr>
        <p:spPr>
          <a:xfrm>
            <a:off x="43965" y="1515982"/>
            <a:ext cx="12010920" cy="2896214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최근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100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 흐름을 보면  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01ABFACA-1E03-EB6A-EAFD-0241B7822F6B}"/>
              </a:ext>
            </a:extLst>
          </p:cNvPr>
          <p:cNvSpPr/>
          <p:nvPr/>
        </p:nvSpPr>
        <p:spPr>
          <a:xfrm>
            <a:off x="130979" y="2156988"/>
            <a:ext cx="12010921" cy="223644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1982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년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(</a:t>
            </a:r>
            <a:r>
              <a:rPr lang="ko-KR" altLang="en-US" sz="2000" dirty="0" err="1">
                <a:latin typeface="HY견고딕"/>
                <a:ea typeface="HY견고딕"/>
                <a:cs typeface="한컴바탕" pitchFamily="18" charset="-127"/>
              </a:rPr>
              <a:t>초저평가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): 5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년 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4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배 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+ 12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년 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15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배 미친 상승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!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2002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년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(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고평가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): 4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년 반 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2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배 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– </a:t>
            </a:r>
            <a:r>
              <a:rPr lang="ko-KR" altLang="en-US" sz="2000" dirty="0">
                <a:latin typeface="HY견고딕"/>
                <a:ea typeface="HY견고딕"/>
                <a:cs typeface="한컴바탕" pitchFamily="18" charset="-127"/>
              </a:rPr>
              <a:t>그 후 서브프라임으로 반토막</a:t>
            </a:r>
            <a:r>
              <a:rPr lang="en-US" altLang="ko-KR" sz="2000" dirty="0">
                <a:latin typeface="HY견고딕"/>
                <a:ea typeface="HY견고딕"/>
                <a:cs typeface="한컴바탕" pitchFamily="18" charset="-127"/>
              </a:rPr>
              <a:t>!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2022</a:t>
            </a: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년</a:t>
            </a: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(</a:t>
            </a: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고평가</a:t>
            </a: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): 2</a:t>
            </a: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년 </a:t>
            </a: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3</a:t>
            </a: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개월 </a:t>
            </a: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50% (</a:t>
            </a: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나스닥은 </a:t>
            </a: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2</a:t>
            </a:r>
            <a:r>
              <a:rPr lang="ko-KR" altLang="en-US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배 이상</a:t>
            </a:r>
            <a:r>
              <a:rPr lang="en-US" altLang="ko-KR" sz="2000" dirty="0">
                <a:solidFill>
                  <a:prstClr val="black"/>
                </a:solidFill>
                <a:latin typeface="HY견고딕"/>
                <a:ea typeface="HY견고딕"/>
                <a:cs typeface="한컴바탕" pitchFamily="18" charset="-127"/>
              </a:rPr>
              <a:t>)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참고로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2025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년과 가장 유사한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1965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11%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상승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, 2017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13%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상승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2025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년과 가장 흡사한 구간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10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개 모음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: 12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개월 평균 수익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8%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정도</a:t>
            </a: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7E5A350-5463-C84C-C6D6-E823F5C3FB2E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강환국의 스승님의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2025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년 미국시장 전망</a:t>
            </a:r>
            <a:endParaRPr lang="en-US" altLang="ko-KR" sz="2200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FF19401A-6F8B-9CD7-2140-63711DBA3B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79" y="4529938"/>
            <a:ext cx="3773010" cy="209112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01FA3FA-2E65-3808-FB13-BF08CA517D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1630" y="4638151"/>
            <a:ext cx="4286383" cy="198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308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45C8FC80-DABA-4A90-9715-49F540F34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9A562F05-8DD7-45FF-8658-5E5FFDF92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1DFFA13-77B9-4013-9473-C9E144D3A35A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8F5D14-13C9-4D7A-A9E4-2C7B20C15DAB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요약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B3DE138D-2C6D-41EB-9A48-CC4B4E113389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8617D58-89FF-47D1-B249-CB2F2618FFFC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D344C701-1D14-4E87-A6D8-A368ECF8857F}"/>
              </a:ext>
            </a:extLst>
          </p:cNvPr>
          <p:cNvSpPr/>
          <p:nvPr/>
        </p:nvSpPr>
        <p:spPr>
          <a:xfrm>
            <a:off x="0" y="1515987"/>
            <a:ext cx="12141900" cy="2629886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스승님 가라사대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– 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미국 주식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, 2025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년도 좋을 것이다 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(</a:t>
            </a:r>
            <a:r>
              <a:rPr lang="ko-KR" altLang="en-US" sz="2000" b="1" dirty="0" err="1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코인쟁이로써도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– </a:t>
            </a:r>
            <a:r>
              <a:rPr lang="ko-KR" altLang="en-US" sz="2000" b="1" dirty="0" err="1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옳소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!)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9C308495-0D50-4474-BBFB-5A488D696612}"/>
              </a:ext>
            </a:extLst>
          </p:cNvPr>
          <p:cNvSpPr/>
          <p:nvPr/>
        </p:nvSpPr>
        <p:spPr>
          <a:xfrm>
            <a:off x="130979" y="2156988"/>
            <a:ext cx="12010921" cy="182511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강환국과 일치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: 10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 패턴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,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대통령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1</a:t>
            </a:r>
            <a:r>
              <a:rPr lang="ko-KR" altLang="en-US" sz="2000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년차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,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거기에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Natural Cycle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까지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…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그러나 밸류에이션 압박 때문에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2023, 24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 같은 상승장은 어려움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(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이것도 나랑 똑같네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)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그리고 모든 사이클이 겹친다</a:t>
            </a:r>
            <a:r>
              <a:rPr lang="en-US" altLang="ko-KR" sz="24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: 2025</a:t>
            </a:r>
            <a:r>
              <a:rPr lang="ko-KR" altLang="en-US" sz="24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 말</a:t>
            </a:r>
            <a:r>
              <a:rPr lang="en-US" altLang="ko-KR" sz="24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/2026</a:t>
            </a:r>
            <a:r>
              <a:rPr lang="ko-KR" altLang="en-US" sz="24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 초 </a:t>
            </a:r>
            <a:r>
              <a:rPr lang="ko-KR" altLang="en-US" sz="2400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폭망</a:t>
            </a:r>
            <a:r>
              <a:rPr lang="en-US" altLang="ko-KR" sz="24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?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코인은 내 경험상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1-2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달 빨리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– 2025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10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월 정도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F9B2AC-7E2F-43F2-9B6E-3E081677FD43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강환국의 스승님의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2025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년 미국시장 전망</a:t>
            </a:r>
            <a:endParaRPr lang="en-US" altLang="ko-KR" sz="2200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pic>
        <p:nvPicPr>
          <p:cNvPr id="2" name="Picture 4" descr="래리 윌리엄스 - 예스24">
            <a:extLst>
              <a:ext uri="{FF2B5EF4-FFF2-40B4-BE49-F238E27FC236}">
                <a16:creationId xmlns:a16="http://schemas.microsoft.com/office/drawing/2014/main" id="{A707C505-9F22-2658-B3A6-74ACA0B44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44" y="4371833"/>
            <a:ext cx="1538756" cy="227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경기 침체, 경기 침체, 경기 침체 동안 돈을 절약, 3d 렌더링 | 프리미엄 사진">
            <a:extLst>
              <a:ext uri="{FF2B5EF4-FFF2-40B4-BE49-F238E27FC236}">
                <a16:creationId xmlns:a16="http://schemas.microsoft.com/office/drawing/2014/main" id="{883008C5-4551-92D2-F2AE-2224CCC39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071" y="4306245"/>
            <a:ext cx="3684037" cy="207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A337A0-6DB2-AF30-92A8-40387EBC2073}"/>
              </a:ext>
            </a:extLst>
          </p:cNvPr>
          <p:cNvSpPr txBox="1"/>
          <p:nvPr/>
        </p:nvSpPr>
        <p:spPr>
          <a:xfrm>
            <a:off x="3029123" y="6377780"/>
            <a:ext cx="3662745" cy="3847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유튜브 구독자는 모르고 우리는 </a:t>
            </a:r>
            <a:r>
              <a:rPr lang="ko-KR" altLang="en-US" sz="1500" b="1" dirty="0" err="1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알지롱</a:t>
            </a:r>
            <a:endParaRPr lang="en-US" altLang="ko-KR" sz="1500" b="1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28404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4B25F-4413-404D-7C13-3D7F1D672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2D6A9EF-AA47-1514-E1B1-65F24EED30A1}"/>
              </a:ext>
            </a:extLst>
          </p:cNvPr>
          <p:cNvSpPr txBox="1"/>
          <p:nvPr/>
        </p:nvSpPr>
        <p:spPr>
          <a:xfrm>
            <a:off x="1524000" y="4671884"/>
            <a:ext cx="9144000" cy="40011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algn="ctr"/>
            <a:endParaRPr lang="en-US" altLang="ko-KR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029D737-28BB-41B1-CE50-4F6F03867999}"/>
              </a:ext>
            </a:extLst>
          </p:cNvPr>
          <p:cNvSpPr/>
          <p:nvPr/>
        </p:nvSpPr>
        <p:spPr>
          <a:xfrm>
            <a:off x="0" y="0"/>
            <a:ext cx="12192000" cy="30689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2B551FC-01CA-6FE1-9E37-0156BEBEBB0E}"/>
              </a:ext>
            </a:extLst>
          </p:cNvPr>
          <p:cNvSpPr/>
          <p:nvPr/>
        </p:nvSpPr>
        <p:spPr>
          <a:xfrm>
            <a:off x="0" y="663820"/>
            <a:ext cx="12192000" cy="1656184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강환국</a:t>
            </a:r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어떻게 </a:t>
            </a:r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80% </a:t>
            </a: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맞추는 것인가</a:t>
            </a:r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?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941C1758-4C7B-D3B1-1FAE-223E658EB4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66" y="155444"/>
            <a:ext cx="999109" cy="10167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F88A38-452C-5FBA-B109-7529C4E3330D}"/>
              </a:ext>
            </a:extLst>
          </p:cNvPr>
          <p:cNvSpPr txBox="1"/>
          <p:nvPr/>
        </p:nvSpPr>
        <p:spPr>
          <a:xfrm>
            <a:off x="77216" y="4871939"/>
            <a:ext cx="8991600" cy="40011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그냥 과거가 대체로 되풀이된다고 주장하는데 실제로 그럴 경우가 많다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1867483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9433E-486F-CE15-4993-6DB68F26A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5116E74D-D511-46CF-2248-C171203EE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08D3FA50-7BEA-E970-D97C-1842BFC03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FFEFFDE-9175-4116-F543-1FD7BCE0B8B1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3517DD-A988-8FAA-DDF8-9CE7D45831F9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코인은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…</a:t>
            </a:r>
            <a:endParaRPr lang="ko-KR" altLang="en-US" sz="20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E6D2C2C-DC58-8BF4-381D-878BBF0F2B31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0AF355E4-3388-83F8-0A73-894F91877FB5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C13F5213-7313-B9E5-9864-4F21F58BFC08}"/>
              </a:ext>
            </a:extLst>
          </p:cNvPr>
          <p:cNvSpPr/>
          <p:nvPr/>
        </p:nvSpPr>
        <p:spPr>
          <a:xfrm>
            <a:off x="0" y="1515987"/>
            <a:ext cx="12141900" cy="2976114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정말로 그냥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2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차 반감기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(2016), 3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차 반감기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(2020) 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패턴을 분석하고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25CAC6A0-C54A-D9B0-02BC-45D30A7F64FC}"/>
              </a:ext>
            </a:extLst>
          </p:cNvPr>
          <p:cNvSpPr/>
          <p:nvPr/>
        </p:nvSpPr>
        <p:spPr>
          <a:xfrm>
            <a:off x="130979" y="2156988"/>
            <a:ext cx="12010921" cy="223644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이번에도 비슷하지 않겠어요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?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라고 주장한 것이 전부 다임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그냥 비트코인 가격 데이터 다운받아서 분석하는 것이 전부 다임</a:t>
            </a: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그런데 모든 것이 너무 비슷해서 내가 오히려 더 당황하는 중</a:t>
            </a: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반감기 후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3~4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개월 횡보조정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,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두 달 동안 비트코인 상승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(9.6),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둘 다 동반상승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(11.6) – 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똑같다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그러니 나는 반감기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12~18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개월 고점 이론을 믿는데 수요 폭발 땜에 </a:t>
            </a:r>
            <a:r>
              <a:rPr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18</a:t>
            </a:r>
            <a:r>
              <a:rPr lang="ko-KR" altLang="en-US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개월을 더 믿는다</a:t>
            </a:r>
            <a:endParaRPr lang="en-US" altLang="ko-KR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1844AF-6CEB-4C48-24E7-994DCD18E54B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, 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어떻게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80% 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맞추는 것인가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?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59C15DA-6427-3AC0-3E68-2819A40842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521" y="4645373"/>
            <a:ext cx="725805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1164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63A59-BE51-91BC-C0C5-5AD58CC08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39CE538C-FC95-E5B9-AEF4-3FF1F8943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FABAAC92-BC74-E871-DC80-D3948F572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025E7BA-27C8-D7A6-28FF-AD5824DBC7AE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AD86AE-B5CD-C961-421B-E9AC08871E12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미국 주식은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B3562577-0CB7-FCB1-BBB3-D8045B3DF3D0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D73C5FC3-9167-58DF-0785-E79AD4022405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A029C473-0615-40AA-D5AB-0565BDA815AF}"/>
              </a:ext>
            </a:extLst>
          </p:cNvPr>
          <p:cNvSpPr/>
          <p:nvPr/>
        </p:nvSpPr>
        <p:spPr>
          <a:xfrm>
            <a:off x="0" y="1515987"/>
            <a:ext cx="12141900" cy="2771927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래리 윌리엄스가 가르친 수많은 패턴 중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‘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미국 대통령 사이클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’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이 최고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!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0E9728F8-D3F0-5D01-B081-3EB98E7C80D4}"/>
              </a:ext>
            </a:extLst>
          </p:cNvPr>
          <p:cNvSpPr/>
          <p:nvPr/>
        </p:nvSpPr>
        <p:spPr>
          <a:xfrm>
            <a:off x="130979" y="2156988"/>
            <a:ext cx="12010921" cy="202209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진짜 얼추 그렇게 흘러간다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(1, 3, 4</a:t>
            </a:r>
            <a:r>
              <a:rPr lang="ko-KR" altLang="en-US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년차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 굿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, 2</a:t>
            </a:r>
            <a:r>
              <a:rPr lang="ko-KR" altLang="en-US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년차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 </a:t>
            </a:r>
            <a:r>
              <a:rPr lang="ko-KR" altLang="en-US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배드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) –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정치 흐름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+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자금 흐름 때문이다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강환국의 업그레이드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: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첫번째 </a:t>
            </a:r>
            <a:r>
              <a:rPr lang="ko-KR" altLang="en-US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임기냐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,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두번째 </a:t>
            </a:r>
            <a:r>
              <a:rPr lang="ko-KR" altLang="en-US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임기냐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?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첫 임기는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2</a:t>
            </a:r>
            <a:r>
              <a:rPr lang="ko-KR" altLang="en-US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년차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,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두번째 임기는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8</a:t>
            </a:r>
            <a:r>
              <a:rPr lang="ko-KR" altLang="en-US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년차가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 보통 위험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(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그래서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22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 다운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, 23/24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 상승 맞춤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, 25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상승 전망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)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그래서 나는 미국주식 망하는 해를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2028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년으로 생각했는데 스승님은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2026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년을 보고 계심</a:t>
            </a:r>
            <a:endParaRPr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2025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년에 스승님이 중요하게 보는 지표들 실제로 어떻게 흘러가나 분석할 예정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C364CC3-529F-27A2-D070-2963640D9756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, 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어떻게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80% 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맞추는 것인가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?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C71236B-86AC-C8F8-2CF9-1DEE2B5A81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414" y="4551604"/>
            <a:ext cx="7266281" cy="149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4332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708AC-9F97-E774-0479-B81B2D0F6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7FE23545-0C8A-0862-DB49-3BA01BC49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075D08A6-04E2-8B1B-D729-348ECA6CB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9A299BA6-6BF8-A44B-D9DD-A61A61CD3E14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87130E-6215-2470-B85C-18FCA01EA286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한국 주식은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98035FF3-0355-B415-3F4B-B3E16D12A1E2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65C07F32-0682-6112-34A7-D3A4B6080789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9FC0317A-91BA-9F3E-FD59-14C46564CFCE}"/>
              </a:ext>
            </a:extLst>
          </p:cNvPr>
          <p:cNvSpPr/>
          <p:nvPr/>
        </p:nvSpPr>
        <p:spPr>
          <a:xfrm>
            <a:off x="0" y="1515987"/>
            <a:ext cx="12141900" cy="2771927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홀짝 흐름과 미국 시장과의 콤보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BDF54FF0-7650-0AE7-EABA-D7A02047C865}"/>
              </a:ext>
            </a:extLst>
          </p:cNvPr>
          <p:cNvSpPr/>
          <p:nvPr/>
        </p:nvSpPr>
        <p:spPr>
          <a:xfrm>
            <a:off x="130979" y="2156988"/>
            <a:ext cx="12010921" cy="243759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보통 홀수 해는 거의 무조건 좋다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(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미국에서 선거 없거든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)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짝수는 미국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2, 8</a:t>
            </a:r>
            <a:r>
              <a:rPr lang="ko-KR" altLang="en-US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년차는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 같이 작살나고 나머지 짝수 해는 덜 망한다</a:t>
            </a:r>
            <a:endParaRPr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11-4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도 매우 잘 먹힌다</a:t>
            </a:r>
            <a:endParaRPr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그래서 올해는 오른다</a:t>
            </a:r>
            <a:endParaRPr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특히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1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년 첫 다섯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거래일이 완전 </a:t>
            </a:r>
            <a:r>
              <a:rPr lang="ko-KR" altLang="en-US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컨펌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 (12.31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일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2,399,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오늘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2,4…)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endParaRPr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272CDF-B304-908F-631D-1D14A334346C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, 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어떻게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80% 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맞추는 것인가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?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5CC95EF-71D7-3674-114E-775BC62C2E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574" y="4287914"/>
            <a:ext cx="6424844" cy="241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6341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AA86B-48F1-C734-FBB8-E3E010913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D25C0D1C-8A8E-D549-CFE4-A33F0DEE2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E36A19E8-2616-CC73-43D2-29A509B60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E1F737F-C041-028C-5C55-82DA7FBBA5F5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F4E8C9-2A54-1BD8-7B2E-255FF48C5481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채권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원자재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개별주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669D8C65-0590-D2C2-FADA-505C2849DC03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8A4C2A8F-FDE2-EC1F-92A0-29D2BBC6AF98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5E0794B5-3475-1081-8C23-1785EC3ACE9D}"/>
              </a:ext>
            </a:extLst>
          </p:cNvPr>
          <p:cNvSpPr/>
          <p:nvPr/>
        </p:nvSpPr>
        <p:spPr>
          <a:xfrm>
            <a:off x="0" y="1515988"/>
            <a:ext cx="12141900" cy="2434576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ko-KR" altLang="en-US" sz="2000" b="1" dirty="0" err="1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솔찍히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잘 모른다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E73011BA-83FA-C4A4-F8E9-2082B97EB70A}"/>
              </a:ext>
            </a:extLst>
          </p:cNvPr>
          <p:cNvSpPr/>
          <p:nvPr/>
        </p:nvSpPr>
        <p:spPr>
          <a:xfrm>
            <a:off x="130979" y="2156988"/>
            <a:ext cx="12010921" cy="160659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그러니까 작년에 채권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,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원자재 전망 거의 다 틀렸다</a:t>
            </a:r>
            <a:endParaRPr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테슬라 맞은 거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: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트럼프 되면 일론 </a:t>
            </a:r>
            <a:r>
              <a:rPr lang="ko-KR" altLang="en-US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머스크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 굿</a:t>
            </a:r>
            <a:endParaRPr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마이크로스트라테지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: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비트코인 되면 얘도 굿</a:t>
            </a:r>
            <a:endParaRPr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그거 말고는 그래서 전망이 없다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,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그런데 이제는 다르다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7123FCD-3122-42FC-70E3-6DFB78F23679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강환국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, 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어떻게 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80% </a:t>
            </a:r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맞추는 것인가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?</a:t>
            </a:r>
          </a:p>
        </p:txBody>
      </p:sp>
      <p:pic>
        <p:nvPicPr>
          <p:cNvPr id="3074" name="Picture 2" descr="미스터트롯2 안성준 - 몰라 (원곡가수 나훈아) - YouTube">
            <a:extLst>
              <a:ext uri="{FF2B5EF4-FFF2-40B4-BE49-F238E27FC236}">
                <a16:creationId xmlns:a16="http://schemas.microsoft.com/office/drawing/2014/main" id="{FDD3808D-4288-D819-8E66-04EEFC7BF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51" y="4187211"/>
            <a:ext cx="5678749" cy="243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418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F739C-5B0D-2393-F090-FFCAE55B5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E72547D-0A5B-E5B7-BBB2-F2C418A746E9}"/>
              </a:ext>
            </a:extLst>
          </p:cNvPr>
          <p:cNvSpPr txBox="1"/>
          <p:nvPr/>
        </p:nvSpPr>
        <p:spPr>
          <a:xfrm>
            <a:off x="1524000" y="4671884"/>
            <a:ext cx="9144000" cy="40011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algn="ctr"/>
            <a:endParaRPr lang="en-US" altLang="ko-KR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EE7CBF7-811D-6D88-40CA-B6ECA072412B}"/>
              </a:ext>
            </a:extLst>
          </p:cNvPr>
          <p:cNvSpPr/>
          <p:nvPr/>
        </p:nvSpPr>
        <p:spPr>
          <a:xfrm>
            <a:off x="0" y="0"/>
            <a:ext cx="12192000" cy="30689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4612862-A327-6719-6B39-82C56B9AF526}"/>
              </a:ext>
            </a:extLst>
          </p:cNvPr>
          <p:cNvSpPr/>
          <p:nvPr/>
        </p:nvSpPr>
        <p:spPr>
          <a:xfrm>
            <a:off x="0" y="663820"/>
            <a:ext cx="12192000" cy="1656184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Seasonality.ai </a:t>
            </a: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실습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F7537000-3DA8-168D-59C2-2BE1662FA4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66" y="155444"/>
            <a:ext cx="999109" cy="10167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83B0C9-E41D-750E-3D3E-BBFA3DFAD9AC}"/>
              </a:ext>
            </a:extLst>
          </p:cNvPr>
          <p:cNvSpPr txBox="1"/>
          <p:nvPr/>
        </p:nvSpPr>
        <p:spPr>
          <a:xfrm>
            <a:off x="77216" y="4871939"/>
            <a:ext cx="8991600" cy="40011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아니 뭐 이런 게 다 있어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…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미친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4912861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2AB95-649F-2B8D-819F-FCA233993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524CE551-42C8-AC9E-13E2-0ABFF6D3E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02DBB9E4-807C-EA75-1D33-4F68856DC7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4F31643-7228-077E-028E-325857860FF0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0E3C97-0A16-1D34-D2C2-178EA3FBFB4C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미쳤습니다 진짜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!</a:t>
            </a:r>
            <a:endParaRPr lang="ko-KR" altLang="en-US" sz="20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34FAA5E-CACB-5E88-3027-F3F6E180C774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8209769C-3CF8-E21B-A27E-F71FBE00AEE0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8EB833AE-859E-506C-B63B-0E44F44CCCDC}"/>
              </a:ext>
            </a:extLst>
          </p:cNvPr>
          <p:cNvSpPr/>
          <p:nvPr/>
        </p:nvSpPr>
        <p:spPr>
          <a:xfrm>
            <a:off x="0" y="1515988"/>
            <a:ext cx="12141900" cy="2035080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이제 나는 진짜 지식인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! 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영상 날로 수업 날로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!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0EF94C7-0B44-6C1F-C1BC-A202D6579300}"/>
              </a:ext>
            </a:extLst>
          </p:cNvPr>
          <p:cNvSpPr/>
          <p:nvPr/>
        </p:nvSpPr>
        <p:spPr>
          <a:xfrm>
            <a:off x="130979" y="2156988"/>
            <a:ext cx="12010921" cy="119109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이제 매월 그 달에 유력한 자산군이나 종목 공개해 드리겠습니다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. (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한국이 없는 것이 옥의 티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!)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날로 먹지만 유익하고 차별화된 수업을 하는 강환국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 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강환국 명언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: “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계절성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?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분명 이유가 있다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. </a:t>
            </a:r>
            <a:r>
              <a:rPr lang="ko-KR" altLang="en-US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니가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 이유를 모른다고 그 이유가 존재하지 않는 것은 아니다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＂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F14232-6093-4E18-3D05-CBFB0A0101FA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Seasonality.ai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ABB4165-E0BE-6D4F-8ACD-B6CBB1020A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006" y="3654916"/>
            <a:ext cx="6320901" cy="309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1363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C42A1-E79A-2B1A-9F84-8C6734394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6B95537-EFCE-9390-23BA-B9AB735CF192}"/>
              </a:ext>
            </a:extLst>
          </p:cNvPr>
          <p:cNvSpPr txBox="1"/>
          <p:nvPr/>
        </p:nvSpPr>
        <p:spPr>
          <a:xfrm>
            <a:off x="1524000" y="4671884"/>
            <a:ext cx="9144000" cy="40011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algn="ctr"/>
            <a:endParaRPr lang="en-US" altLang="ko-KR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FD34F2F-B5A3-FA39-C0BA-87110F852ABB}"/>
              </a:ext>
            </a:extLst>
          </p:cNvPr>
          <p:cNvSpPr/>
          <p:nvPr/>
        </p:nvSpPr>
        <p:spPr>
          <a:xfrm>
            <a:off x="0" y="0"/>
            <a:ext cx="12192000" cy="30689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633426E-1740-82D4-1AD5-566E89A7FCD2}"/>
              </a:ext>
            </a:extLst>
          </p:cNvPr>
          <p:cNvSpPr/>
          <p:nvPr/>
        </p:nvSpPr>
        <p:spPr>
          <a:xfrm>
            <a:off x="0" y="663820"/>
            <a:ext cx="12192000" cy="1656184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전망 잘하면 돈 버나</a:t>
            </a:r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?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0D3A4131-5997-AD7C-A32B-65B55F48EE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66" y="155444"/>
            <a:ext cx="999109" cy="10167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B774B9-5C20-00E5-B71B-64E69F0CC17E}"/>
              </a:ext>
            </a:extLst>
          </p:cNvPr>
          <p:cNvSpPr txBox="1"/>
          <p:nvPr/>
        </p:nvSpPr>
        <p:spPr>
          <a:xfrm>
            <a:off x="77216" y="4871939"/>
            <a:ext cx="8991600" cy="40011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그게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…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그게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159429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8867E-52E1-BC80-63FE-9E21C07A4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810F3DA8-CB1C-64E0-A6EA-5D896F3D6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8EB70ACA-B1DC-2623-23D2-B2A6CFD2B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C337986-D836-41E5-CF0D-A4CAF99C7473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108362-E9B1-75FB-FFC8-8479EED2EA75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‘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돈 버는 것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’ 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과 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‘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전망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’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은 다른 분야이다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!</a:t>
            </a:r>
            <a:endParaRPr lang="ko-KR" altLang="en-US" sz="20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6B7967C-92D2-EBAF-9710-E89B7C0B97B4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D440F196-CDBF-3B15-F49D-0F35668CD6C2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B9579E90-02F4-E453-7F80-7E3FC59FBF45}"/>
              </a:ext>
            </a:extLst>
          </p:cNvPr>
          <p:cNvSpPr/>
          <p:nvPr/>
        </p:nvSpPr>
        <p:spPr>
          <a:xfrm>
            <a:off x="0" y="1515988"/>
            <a:ext cx="12141900" cy="2399064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전망은 유튜브 하기 위해 필요하고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, 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돈을 벌기 위해선 트레이딩 기법이 중요하다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!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D3E19F3-4B87-41A8-56EB-8BFCD8B338C0}"/>
              </a:ext>
            </a:extLst>
          </p:cNvPr>
          <p:cNvSpPr/>
          <p:nvPr/>
        </p:nvSpPr>
        <p:spPr>
          <a:xfrm>
            <a:off x="130979" y="2156988"/>
            <a:ext cx="12010921" cy="160659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놀랍게도 돈 엄청 버는 사람 중에서 승률이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50%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이하인 경우가 굉장히 많습니다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.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내가 아는 은둔 고수도 전망은 엄청 자주 틀리는데 돈은 많이 법니다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.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심지어 아예 전망을 안 하는 사람들도 있습니다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.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뭘 어떻게 하길래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09BFD32-B5AF-EEF4-0787-E41EB6FDD748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전망 잘 하면 돈 버나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?</a:t>
            </a:r>
          </a:p>
        </p:txBody>
      </p:sp>
      <p:pic>
        <p:nvPicPr>
          <p:cNvPr id="4098" name="Picture 2" descr="Being Right - Part 2">
            <a:extLst>
              <a:ext uri="{FF2B5EF4-FFF2-40B4-BE49-F238E27FC236}">
                <a16:creationId xmlns:a16="http://schemas.microsoft.com/office/drawing/2014/main" id="{53324291-EDBD-CEED-6139-2683513E5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85" y="4079408"/>
            <a:ext cx="3605151" cy="2399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17 Ways You Can Make Money Online In 2020">
            <a:extLst>
              <a:ext uri="{FF2B5EF4-FFF2-40B4-BE49-F238E27FC236}">
                <a16:creationId xmlns:a16="http://schemas.microsoft.com/office/drawing/2014/main" id="{0BA8A914-48B6-B7D1-16ED-9C643A801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170" y="4141013"/>
            <a:ext cx="3505940" cy="258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9000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FDBE3-F42B-32FE-DEE6-B9374EF0A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81014227-A280-AC02-D507-798AF7C51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9049CCA4-8CC2-08F3-873B-A6C4B9F92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5D60E97-324E-98DA-EEBF-E8F786BBF3CF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323DAE-0EF6-3AF1-1403-90201722A157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‘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수익은 길게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손실은 짧게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’</a:t>
            </a:r>
            <a:endParaRPr lang="ko-KR" altLang="en-US" sz="20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906E8BF-0F2A-F317-B59A-4774B4529B08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6CB9BF5D-6ECB-3F28-B0D4-BB6623E21F78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FB8CFC50-8621-E094-8AAE-52BCFC7D18A7}"/>
              </a:ext>
            </a:extLst>
          </p:cNvPr>
          <p:cNvSpPr/>
          <p:nvPr/>
        </p:nvSpPr>
        <p:spPr>
          <a:xfrm>
            <a:off x="0" y="1515988"/>
            <a:ext cx="12141900" cy="2388235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고수들은 들어가는 룰 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+ 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나가는 룰이 매우 명확하다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!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6D9D082-12CB-FEC0-66D1-9A7609C74659}"/>
              </a:ext>
            </a:extLst>
          </p:cNvPr>
          <p:cNvSpPr/>
          <p:nvPr/>
        </p:nvSpPr>
        <p:spPr>
          <a:xfrm>
            <a:off x="130979" y="2156988"/>
            <a:ext cx="12010921" cy="202209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1.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본인 전망대로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AND OR 2.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본인만의 규칙을 따라서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(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예시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: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돌파매매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)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그런데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–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들어가기 전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“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내가 이때 내가 틀렸다는 것을 인정하겠다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”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하는 룰이 있다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그리고 그땐 무조건 판다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언제 틀렸냐고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?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가격의 하락하면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그리고 그들은 인정이 빠르다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(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손실은 짧게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!)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리스크 관리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: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차의 안전벨트와 </a:t>
            </a:r>
            <a:r>
              <a:rPr lang="ko-KR" altLang="en-US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비슷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 (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차 사고 내고 싶은 사람은 아무도 없지만 벨트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+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에어백이 있다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!)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endParaRPr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C6338C1-6C6F-838B-B9DA-290119C39F98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전망 잘 하면 돈 버나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?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57B02A5-B9BE-2E49-2ECE-0B2D476E75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79" y="3925595"/>
            <a:ext cx="4536914" cy="24521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82019F-1F1A-CF64-AF56-105468A6E782}"/>
              </a:ext>
            </a:extLst>
          </p:cNvPr>
          <p:cNvSpPr txBox="1"/>
          <p:nvPr/>
        </p:nvSpPr>
        <p:spPr>
          <a:xfrm>
            <a:off x="568063" y="6399150"/>
            <a:ext cx="3662745" cy="3847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전설의 </a:t>
            </a:r>
            <a:r>
              <a:rPr lang="en-US" altLang="ko-KR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1218 </a:t>
            </a:r>
            <a:r>
              <a:rPr lang="ko-KR" altLang="en-US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영상 </a:t>
            </a:r>
            <a:r>
              <a:rPr lang="en-US" altLang="ko-KR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(Iron Kim </a:t>
            </a:r>
            <a:r>
              <a:rPr lang="ko-KR" altLang="en-US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사부님</a:t>
            </a:r>
            <a:r>
              <a:rPr lang="en-US" altLang="ko-KR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pic>
        <p:nvPicPr>
          <p:cNvPr id="5122" name="Picture 2" descr="손실은 짧게, 이익은 길게! 트레이딩의 핵심!">
            <a:extLst>
              <a:ext uri="{FF2B5EF4-FFF2-40B4-BE49-F238E27FC236}">
                <a16:creationId xmlns:a16="http://schemas.microsoft.com/office/drawing/2014/main" id="{EE5CFDAC-D2BE-59BD-22B8-26577E291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748" y="4025527"/>
            <a:ext cx="2632969" cy="263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8333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8D47A-8888-437B-099B-DC18F7D48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14342414-DC11-0ACE-7765-818F469C6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7114B5B9-A93C-15B7-6EFD-61B7398C5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61479B9-0D93-A62A-6B54-6DD7F51BB63C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38DFDE-5845-D104-10A0-3471D8CBE7DD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그리고 전망이 맞으면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C26DEC1D-CF6B-CA10-3B93-62324F0AB244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93A50FB9-12A7-F280-7877-7E7BA4FC0C26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4F17E6AF-66A5-7086-441B-362E1AB699E5}"/>
              </a:ext>
            </a:extLst>
          </p:cNvPr>
          <p:cNvSpPr/>
          <p:nvPr/>
        </p:nvSpPr>
        <p:spPr>
          <a:xfrm>
            <a:off x="41005" y="1569883"/>
            <a:ext cx="12141900" cy="2380678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일반인들보다 오래 버티거나 불타기까지 하면서 수익을 극대화한다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! (</a:t>
            </a: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수익은 길게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)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EB8FD0BA-BE41-DC8A-73F6-68EF13D3B6FC}"/>
              </a:ext>
            </a:extLst>
          </p:cNvPr>
          <p:cNvSpPr/>
          <p:nvPr/>
        </p:nvSpPr>
        <p:spPr>
          <a:xfrm>
            <a:off x="130979" y="2156988"/>
            <a:ext cx="12010921" cy="160659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상승 추세가 꺾였다는 뚜렷한 증세가 안 보이면 </a:t>
            </a:r>
            <a:r>
              <a:rPr lang="ko-KR" altLang="en-US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왠만하면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 버틴다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,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하락을 예측하지 않는다</a:t>
            </a:r>
            <a:endParaRPr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그래서 내가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1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월 조정장이 좀 두려워도 큰 포지션을 그냥 유지한다</a:t>
            </a:r>
            <a:endParaRPr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한컴바탕" pitchFamily="18" charset="-127"/>
            </a:endParaRP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대한민국 최대 피부과 의사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: “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직원들 고용하면 얘 좀 아니다 싶으면 금방 </a:t>
            </a:r>
            <a:r>
              <a:rPr lang="ko-KR" altLang="en-US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짜르고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 잘 하는 애들은 초고속 승진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“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수익은 길게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,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손실은 짧게는 인생에도 그대로 적용이 됩니다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!!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09711F7-F381-E9EA-7164-E8EC4A6B1A2D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전망 잘 하면 돈 버나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?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A3FBDAC-2851-9888-5F86-8264C66FBB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79" y="4122204"/>
            <a:ext cx="4917548" cy="225557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E8192-985C-22C4-C291-1BC601BE1406}"/>
              </a:ext>
            </a:extLst>
          </p:cNvPr>
          <p:cNvSpPr txBox="1"/>
          <p:nvPr/>
        </p:nvSpPr>
        <p:spPr>
          <a:xfrm>
            <a:off x="1233888" y="6367763"/>
            <a:ext cx="3662745" cy="3847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전설의 </a:t>
            </a:r>
            <a:r>
              <a:rPr lang="en-US" altLang="ko-KR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1218 </a:t>
            </a:r>
            <a:r>
              <a:rPr lang="ko-KR" altLang="en-US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영상 </a:t>
            </a:r>
            <a:r>
              <a:rPr lang="en-US" altLang="ko-KR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(Iron Kim </a:t>
            </a:r>
            <a:r>
              <a:rPr lang="ko-KR" altLang="en-US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사부님</a:t>
            </a:r>
            <a:r>
              <a:rPr lang="en-US" altLang="ko-KR" sz="15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pic>
        <p:nvPicPr>
          <p:cNvPr id="4" name="Picture 2" descr="손실은 짧게, 이익은 길게! 트레이딩의 핵심!">
            <a:extLst>
              <a:ext uri="{FF2B5EF4-FFF2-40B4-BE49-F238E27FC236}">
                <a16:creationId xmlns:a16="http://schemas.microsoft.com/office/drawing/2014/main" id="{B6DD17BE-62AE-BE19-55AB-8149655FF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748" y="4025527"/>
            <a:ext cx="2632969" cy="263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8145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A6AC3-6900-056E-C7A9-A8D72F86E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F6A64C96-E954-B28B-2E38-ED875D197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39236"/>
          <a:stretch>
            <a:fillRect/>
          </a:stretch>
        </p:blipFill>
        <p:spPr bwMode="auto">
          <a:xfrm>
            <a:off x="1524000" y="0"/>
            <a:ext cx="914400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094C4F7E-DF40-6741-DA47-A7A76C743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80ECD4FE-19B7-415D-570F-BAECB96FD30B}"/>
              </a:ext>
            </a:extLst>
          </p:cNvPr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2942F5-6474-0F62-25DA-E8117657C644}"/>
              </a:ext>
            </a:extLst>
          </p:cNvPr>
          <p:cNvSpPr txBox="1"/>
          <p:nvPr/>
        </p:nvSpPr>
        <p:spPr>
          <a:xfrm>
            <a:off x="-6613" y="889917"/>
            <a:ext cx="1220223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오해하지 마시라</a:t>
            </a:r>
            <a:r>
              <a:rPr lang="en-US" altLang="ko-KR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! </a:t>
            </a:r>
            <a:r>
              <a:rPr lang="ko-KR" altLang="en-US" sz="2000" b="1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전망 적중 확률이 높으면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B0F72F9-54F2-6C9E-F982-D63E4A5986FB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BF33A6C2-3A7E-1A69-08C8-AB35D9A2F52D}"/>
              </a:ext>
            </a:extLst>
          </p:cNvPr>
          <p:cNvCxnSpPr>
            <a:cxnSpLocks/>
          </p:cNvCxnSpPr>
          <p:nvPr/>
        </p:nvCxnSpPr>
        <p:spPr>
          <a:xfrm>
            <a:off x="43964" y="1398239"/>
            <a:ext cx="61932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1F2A0AF5-0735-9B3C-5011-9678523D9BF4}"/>
              </a:ext>
            </a:extLst>
          </p:cNvPr>
          <p:cNvSpPr/>
          <p:nvPr/>
        </p:nvSpPr>
        <p:spPr>
          <a:xfrm>
            <a:off x="0" y="1515988"/>
            <a:ext cx="12141900" cy="2532228"/>
          </a:xfrm>
          <a:prstGeom prst="round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 lvl="0" latinLnBrk="0">
              <a:lnSpc>
                <a:spcPct val="110000"/>
              </a:lnSpc>
              <a:spcBef>
                <a:spcPct val="40000"/>
              </a:spcBef>
              <a:buSzPct val="70000"/>
            </a:pPr>
            <a:r>
              <a:rPr lang="ko-KR" altLang="en-US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돈 버는데 유리한 것은 확실하다</a:t>
            </a:r>
            <a:r>
              <a:rPr lang="en-US" altLang="ko-KR" sz="2000" b="1" dirty="0">
                <a:solidFill>
                  <a:schemeClr val="tx1"/>
                </a:solidFill>
                <a:latin typeface="HY견고딕"/>
                <a:ea typeface="HY견고딕"/>
                <a:cs typeface="한컴바탕" pitchFamily="18" charset="-127"/>
              </a:rPr>
              <a:t>! </a:t>
            </a:r>
            <a:endParaRPr lang="ko-KR" altLang="en-US" sz="2000" b="1" dirty="0">
              <a:solidFill>
                <a:schemeClr val="tx1"/>
              </a:solidFill>
              <a:latin typeface="HY견고딕"/>
              <a:ea typeface="HY견고딕"/>
              <a:cs typeface="한컴바탕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E570C4F-1AC8-A527-C73E-2D54E9BA25D9}"/>
              </a:ext>
            </a:extLst>
          </p:cNvPr>
          <p:cNvSpPr/>
          <p:nvPr/>
        </p:nvSpPr>
        <p:spPr>
          <a:xfrm>
            <a:off x="130979" y="2156988"/>
            <a:ext cx="12010921" cy="174509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그러나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80%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는 거의 맥시멈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 (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왜냐면 내가 보는 확률들이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80%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가 거의 </a:t>
            </a:r>
            <a:r>
              <a:rPr lang="ko-KR" altLang="en-US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최대치니까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)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그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80%</a:t>
            </a:r>
            <a:r>
              <a:rPr lang="ko-KR" altLang="en-US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일때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 </a:t>
            </a:r>
            <a:r>
              <a:rPr lang="ko-KR" altLang="en-US" sz="24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좀 크게 먹고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20%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깨질 때 </a:t>
            </a:r>
            <a:r>
              <a:rPr lang="ko-KR" altLang="en-US" sz="24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빨리 인정해야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돈을 번다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!!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오늘 배운 내용으로 시장 방향을 잡을 수 있다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, 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현명한 트레이딩이 필요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</a:t>
            </a:r>
          </a:p>
          <a:p>
            <a:pPr marL="285750" indent="-285750" latinLnBrk="0">
              <a:lnSpc>
                <a:spcPct val="110000"/>
              </a:lnSpc>
              <a:spcBef>
                <a:spcPct val="40000"/>
              </a:spcBef>
              <a:buSzPct val="70000"/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그래서 숙제에 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“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매도 전략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＂</a:t>
            </a:r>
            <a:r>
              <a:rPr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을 매번 물어봤던 것이다</a:t>
            </a:r>
            <a:r>
              <a:rPr lang="en-US" altLang="ko-KR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한컴바탕" pitchFamily="18" charset="-127"/>
              </a:rPr>
              <a:t>!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CFD9D37-C753-FBE8-6056-EB2CECF63821}"/>
              </a:ext>
            </a:extLst>
          </p:cNvPr>
          <p:cNvSpPr txBox="1"/>
          <p:nvPr/>
        </p:nvSpPr>
        <p:spPr>
          <a:xfrm>
            <a:off x="130979" y="105516"/>
            <a:ext cx="12010921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ko-KR" altLang="en-US" sz="2200" dirty="0">
                <a:solidFill>
                  <a:schemeClr val="bg1"/>
                </a:solidFill>
                <a:latin typeface="HY견고딕"/>
                <a:ea typeface="HY견고딕"/>
              </a:rPr>
              <a:t>전망 잘 하면 돈 버나</a:t>
            </a:r>
            <a:r>
              <a:rPr lang="en-US" altLang="ko-KR" sz="2200" dirty="0">
                <a:solidFill>
                  <a:schemeClr val="bg1"/>
                </a:solidFill>
                <a:latin typeface="HY견고딕"/>
                <a:ea typeface="HY견고딕"/>
              </a:rPr>
              <a:t>?</a:t>
            </a:r>
          </a:p>
        </p:txBody>
      </p:sp>
      <p:pic>
        <p:nvPicPr>
          <p:cNvPr id="6146" name="Picture 2" descr="억만장자들이 선호하는 자산은?...주식 늘고 vs 부동산 감소 &lt; 경제 &lt; 경제 &lt; 기사본문 - 초이스경제">
            <a:extLst>
              <a:ext uri="{FF2B5EF4-FFF2-40B4-BE49-F238E27FC236}">
                <a16:creationId xmlns:a16="http://schemas.microsoft.com/office/drawing/2014/main" id="{F0265DFA-9A88-8E7D-97BD-1E1BAA907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00" y="4238486"/>
            <a:ext cx="4346174" cy="244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47BD58E-1DB9-F183-6BC7-F620ACEBE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898" y="4165964"/>
            <a:ext cx="3833304" cy="255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713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1919</Words>
  <Application>Microsoft Office PowerPoint</Application>
  <PresentationFormat>와이드스크린</PresentationFormat>
  <Paragraphs>197</Paragraphs>
  <Slides>34</Slides>
  <Notes>34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8" baseType="lpstr">
      <vt:lpstr>HY견고딕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환국 강</dc:creator>
  <cp:lastModifiedBy>환국 강</cp:lastModifiedBy>
  <cp:revision>2</cp:revision>
  <dcterms:created xsi:type="dcterms:W3CDTF">2025-01-07T12:39:13Z</dcterms:created>
  <dcterms:modified xsi:type="dcterms:W3CDTF">2025-01-07T18:44:11Z</dcterms:modified>
</cp:coreProperties>
</file>